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68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525B"/>
    <a:srgbClr val="193B3C"/>
    <a:srgbClr val="000000"/>
    <a:srgbClr val="829B97"/>
    <a:srgbClr val="FFFFFF"/>
    <a:srgbClr val="717F8D"/>
    <a:srgbClr val="328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52"/>
    <p:restoredTop sz="94650"/>
  </p:normalViewPr>
  <p:slideViewPr>
    <p:cSldViewPr snapToGrid="0" snapToObjects="1">
      <p:cViewPr>
        <p:scale>
          <a:sx n="76" d="100"/>
          <a:sy n="76" d="100"/>
        </p:scale>
        <p:origin x="688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ACCEPTED</c:v>
                </c:pt>
              </c:strCache>
            </c:strRef>
          </c:tx>
          <c:spPr>
            <a:solidFill>
              <a:srgbClr val="193B3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Y</c:v>
                </c:pt>
                <c:pt idx="1">
                  <c:v>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85-5948-A67D-29A3AFDEB2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ACCEPTED</c:v>
                </c:pt>
              </c:strCache>
            </c:strRef>
          </c:tx>
          <c:spPr>
            <a:solidFill>
              <a:srgbClr val="829B9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Y</c:v>
                </c:pt>
                <c:pt idx="1">
                  <c:v>N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1">
                  <c:v>192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085-5948-A67D-29A3AFDEB28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31114271"/>
        <c:axId val="131811903"/>
      </c:barChart>
      <c:catAx>
        <c:axId val="131114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811903"/>
        <c:crosses val="autoZero"/>
        <c:auto val="1"/>
        <c:lblAlgn val="ctr"/>
        <c:lblOffset val="100"/>
        <c:noMultiLvlLbl val="0"/>
      </c:catAx>
      <c:valAx>
        <c:axId val="1318119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1114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ACCEPTED</c:v>
                </c:pt>
              </c:strCache>
            </c:strRef>
          </c:tx>
          <c:spPr>
            <a:solidFill>
              <a:srgbClr val="193B3C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Credit Hystory = 1.0</c:v>
                </c:pt>
                <c:pt idx="1">
                  <c:v>Credit Hystory = 0.0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415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BFF-FF4B-A2E1-9266810A13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NOT ACCEPTED</c:v>
                </c:pt>
              </c:strCache>
            </c:strRef>
          </c:tx>
          <c:spPr>
            <a:solidFill>
              <a:srgbClr val="829B97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Credit Hystory = 1.0</c:v>
                </c:pt>
                <c:pt idx="1">
                  <c:v>Credit Hystory = 0.0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97</c:v>
                </c:pt>
                <c:pt idx="1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BFF-FF4B-A2E1-9266810A13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27255119"/>
        <c:axId val="98913695"/>
      </c:barChart>
      <c:catAx>
        <c:axId val="127255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8913695"/>
        <c:crosses val="autoZero"/>
        <c:auto val="1"/>
        <c:lblAlgn val="ctr"/>
        <c:lblOffset val="100"/>
        <c:noMultiLvlLbl val="0"/>
      </c:catAx>
      <c:valAx>
        <c:axId val="989136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7255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35F78-BAC1-254B-8310-75F70767EAA8}" type="datetimeFigureOut">
              <a:rPr lang="en-US" smtClean="0"/>
              <a:t>6/22/20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7D6A4E-3C3F-714D-A1AD-7AEFBF7CF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51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7D6A4E-3C3F-714D-A1AD-7AEFBF7CF8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23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9B2F-8A74-714C-AD18-782E893328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3B4F2B-63EA-2F49-8C69-6AC19697A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8E55D-A624-9C4E-95D6-B3B04CC1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99DA82-D1E7-4E43-B855-BD06F29BF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7E7291-CE5A-7A49-954B-4CD21BF5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06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CB01-A5AD-0E45-AD20-6A886D45A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8B24F0-4441-4747-B01F-5966EECB7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1C8E9-B0CD-1F41-BE77-82EA1219C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5C8CE-D52A-2144-9C9D-58413DC9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BAF71-E320-1D40-9675-A8B3C2B5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05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A6C38E-B9C7-5B4C-9A9E-2C7207AAA8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98955-4404-A84A-9681-E6ED5CF97D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2596A-09F3-FA4E-BF13-B04250D43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2CEA1-E6E3-EA44-8725-F8FE3BDCF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8EEE8-6E3E-9645-ADE7-11325ACB1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68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94161-5122-BE42-8FD2-E47C6D50F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5D1FD-3630-C347-B37F-17F138223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C0E52-FDF9-754E-B0C8-480F170D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002BB-7BBC-904D-B8BF-794C6C62C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795F3-8319-394D-82BB-31E41755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312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B3DB3-DF71-1947-A2B9-9467CCFFD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9ED437-FA03-9142-997B-AA3B8E4A4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78F87-780B-2249-8A5C-0A4A33B62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6CDDE-981E-6743-985A-412BB18D6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3223D-B35A-4B40-A008-8D143A3D5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61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80B83-F978-8E47-BC3F-97435BEC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37DCD-90A9-EB4B-8DE2-80F5069DA1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8960B-5711-364E-B4FC-3C0C8D9EF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58E8A-611D-8642-8C9F-3D8E8C15A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7F0EC4-3FA3-1641-80B2-F9E8774BB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A0E53-DD64-A045-AEEC-52FDB3871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766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4F41A-3B55-934A-A368-0AA6A8245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ACD13B-5DEC-CA42-AA39-540967CDD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599177-CB92-EA4D-9725-A025C4932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2E8C84-2D9C-9849-95C7-0161C52721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D19F0F-7F18-644D-9809-6D670BB75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08AE20-F83E-4E4C-BC4C-64FF1E1D0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8B95BB-88B0-B540-8B35-D0CC3905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C3B010-234D-5F4B-ACEE-3DCA30975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9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E023-FEF5-0E4D-957C-A279722A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831626-4A94-A64F-9149-B42716F9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BC3E4-767C-614D-AF89-73585FC15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0BEE48-A0D7-D742-BF77-99241D2FC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4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CEAE7C-74A4-3348-836B-C7A8C59B4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DCD980-B626-4647-A988-4C7DDFBFE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106803-A231-8D4F-BDB1-78B2EF92A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7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BAA4A-3923-884C-BBB4-74709F9E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5A1F8-CD80-A94F-A0AC-130BFB95A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FF193E-5C08-9C48-823E-6CBA46689A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DF7A8-8687-104D-AC3B-C65796A46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39937D-78A9-774B-AC73-4283E3732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02CE4-3546-FD42-BCDD-F81B457DF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303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1C5D8-92EA-064C-A81A-74AC6815D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65964B-58E5-3B43-AC0A-E823C6D2A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4D97CC-5891-6C47-83F7-8E3A96A7B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97E45-7C03-7B45-A865-8B5B4E256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2F5415-D30D-8441-B97B-E98635113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0B4F7-15B4-BE46-AFBA-7A85573D7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72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AEDE1-132E-D84F-B7B7-81EC6E14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A0B245-8303-AF46-9DC9-65F6454D9A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90AB2-AB84-E54F-A938-12475A0A6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93296-F15E-A049-B2CE-75BD594ED443}" type="datetimeFigureOut">
              <a:rPr lang="en-US" smtClean="0"/>
              <a:t>6/22/20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C0124F-B83F-9B42-87F8-7B4A98B10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B65EBB-ED31-E44D-AB38-FB2F2E287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99E2EE-D37A-8045-A8DD-6BD313E08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7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madhansing/bank-loan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7.wdp"/><Relationship Id="rId7" Type="http://schemas.openxmlformats.org/officeDocument/2006/relationships/image" Target="../media/image1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busy city street&#10;&#10;Description automatically generated">
            <a:extLst>
              <a:ext uri="{FF2B5EF4-FFF2-40B4-BE49-F238E27FC236}">
                <a16:creationId xmlns:a16="http://schemas.microsoft.com/office/drawing/2014/main" id="{AF3BA394-3C74-FC41-9DF9-65B5D27BB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brightnessContrast bright="-22000" contras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1F99A136-F5BB-0C42-8538-251DFE3CC4A8}"/>
              </a:ext>
            </a:extLst>
          </p:cNvPr>
          <p:cNvSpPr/>
          <p:nvPr/>
        </p:nvSpPr>
        <p:spPr>
          <a:xfrm>
            <a:off x="4468415" y="1060846"/>
            <a:ext cx="3255169" cy="4736307"/>
          </a:xfrm>
          <a:prstGeom prst="frame">
            <a:avLst/>
          </a:prstGeom>
          <a:gradFill>
            <a:gsLst>
              <a:gs pos="51000">
                <a:srgbClr val="FFFFFF">
                  <a:alpha val="1000"/>
                </a:srgbClr>
              </a:gs>
              <a:gs pos="0">
                <a:srgbClr val="FFFFFF">
                  <a:lumMod val="100000"/>
                </a:srgb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6B59B-C3D7-E146-9B7F-275DDD5FC835}"/>
              </a:ext>
            </a:extLst>
          </p:cNvPr>
          <p:cNvSpPr txBox="1"/>
          <p:nvPr/>
        </p:nvSpPr>
        <p:spPr>
          <a:xfrm>
            <a:off x="157164" y="2336392"/>
            <a:ext cx="1203483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venir Heavy" panose="02000503020000020003" pitchFamily="2" charset="0"/>
              </a:rPr>
              <a:t>LOAN ELIGIBILITY PREDICTION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Avenir Heavy" panose="02000503020000020003" pitchFamily="2" charset="0"/>
              </a:rPr>
              <a:t>AND CUSTOMER SEGMENTATION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MICHAEL CANDY - JCDS 08 JKT</a:t>
            </a:r>
          </a:p>
        </p:txBody>
      </p:sp>
    </p:spTree>
    <p:extLst>
      <p:ext uri="{BB962C8B-B14F-4D97-AF65-F5344CB8AC3E}">
        <p14:creationId xmlns:p14="http://schemas.microsoft.com/office/powerpoint/2010/main" val="1294317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road, motorcycle, object, gear&#10;&#10;Description automatically generated">
            <a:extLst>
              <a:ext uri="{FF2B5EF4-FFF2-40B4-BE49-F238E27FC236}">
                <a16:creationId xmlns:a16="http://schemas.microsoft.com/office/drawing/2014/main" id="{8742AA61-9E8E-654C-A14C-BCB636A97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C866F2D-8508-D34F-B4D3-0F1869548BF0}"/>
              </a:ext>
            </a:extLst>
          </p:cNvPr>
          <p:cNvSpPr/>
          <p:nvPr/>
        </p:nvSpPr>
        <p:spPr>
          <a:xfrm>
            <a:off x="0" y="0"/>
            <a:ext cx="12192000" cy="4932218"/>
          </a:xfrm>
          <a:prstGeom prst="rect">
            <a:avLst/>
          </a:prstGeom>
          <a:solidFill>
            <a:srgbClr val="4A525B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1B59AE-2532-D44C-B352-D05D4DA66826}"/>
              </a:ext>
            </a:extLst>
          </p:cNvPr>
          <p:cNvSpPr txBox="1"/>
          <p:nvPr/>
        </p:nvSpPr>
        <p:spPr>
          <a:xfrm>
            <a:off x="0" y="2888173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rgbClr val="FFFFFF"/>
                </a:solidFill>
                <a:latin typeface="Avenir Heavy" panose="02000503020000020003" pitchFamily="2" charset="0"/>
              </a:rPr>
              <a:t>MODEL BUILDINGS PROCESS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DF26296-E5CF-1446-8F41-AAC000CD11BE}"/>
              </a:ext>
            </a:extLst>
          </p:cNvPr>
          <p:cNvGrpSpPr/>
          <p:nvPr/>
        </p:nvGrpSpPr>
        <p:grpSpPr>
          <a:xfrm>
            <a:off x="0" y="0"/>
            <a:ext cx="3114166" cy="5453403"/>
            <a:chOff x="0" y="0"/>
            <a:chExt cx="3114166" cy="5453403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810B89A3-0D0B-C04C-9379-7DE9E60E751D}"/>
                </a:ext>
              </a:extLst>
            </p:cNvPr>
            <p:cNvGrpSpPr/>
            <p:nvPr/>
          </p:nvGrpSpPr>
          <p:grpSpPr>
            <a:xfrm>
              <a:off x="0" y="0"/>
              <a:ext cx="3048000" cy="5430982"/>
              <a:chOff x="0" y="0"/>
              <a:chExt cx="3048000" cy="5430982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B6354A1-D3C3-1848-975F-174F5F5E8DA2}"/>
                  </a:ext>
                </a:extLst>
              </p:cNvPr>
              <p:cNvGrpSpPr/>
              <p:nvPr/>
            </p:nvGrpSpPr>
            <p:grpSpPr>
              <a:xfrm>
                <a:off x="0" y="0"/>
                <a:ext cx="3048000" cy="5430982"/>
                <a:chOff x="0" y="0"/>
                <a:chExt cx="3048000" cy="5430982"/>
              </a:xfrm>
            </p:grpSpPr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9E950754-D9EF-F747-B703-9F54E11709D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3048000" cy="5430982"/>
                </a:xfrm>
                <a:prstGeom prst="rect">
                  <a:avLst/>
                </a:prstGeom>
                <a:solidFill>
                  <a:srgbClr val="FFFFFF">
                    <a:alpha val="92000"/>
                  </a:srgbClr>
                </a:solidFill>
                <a:ln>
                  <a:solidFill>
                    <a:schemeClr val="bg1">
                      <a:alpha val="92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2D6C1BDB-1B5E-E04B-9067-7450296B066D}"/>
                    </a:ext>
                  </a:extLst>
                </p:cNvPr>
                <p:cNvSpPr txBox="1"/>
                <p:nvPr/>
              </p:nvSpPr>
              <p:spPr>
                <a:xfrm>
                  <a:off x="129721" y="420572"/>
                  <a:ext cx="2788558" cy="107721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200" b="1" dirty="0">
                      <a:solidFill>
                        <a:srgbClr val="000000"/>
                      </a:solidFill>
                      <a:latin typeface="Avenir Book" panose="02000503020000020003" pitchFamily="2" charset="0"/>
                    </a:rPr>
                    <a:t>LOGISTIC REGRESSION</a:t>
                  </a:r>
                </a:p>
              </p:txBody>
            </p:sp>
          </p:grpSp>
          <p:pic>
            <p:nvPicPr>
              <p:cNvPr id="49" name="Picture 48" descr="A picture containing rain&#10;&#10;Description automatically generated">
                <a:extLst>
                  <a:ext uri="{FF2B5EF4-FFF2-40B4-BE49-F238E27FC236}">
                    <a16:creationId xmlns:a16="http://schemas.microsoft.com/office/drawing/2014/main" id="{29F0324B-7DDA-414A-9D8E-6AB170703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721" y="1504705"/>
                <a:ext cx="2699834" cy="2404636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D01A04-8CDA-EC40-809D-F658AB96B6BB}"/>
                </a:ext>
              </a:extLst>
            </p:cNvPr>
            <p:cNvSpPr txBox="1"/>
            <p:nvPr/>
          </p:nvSpPr>
          <p:spPr>
            <a:xfrm>
              <a:off x="324757" y="4172737"/>
              <a:ext cx="23095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ACURACY SCORE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6FBABB3-E1A1-934D-96EB-3384FBB11C09}"/>
                </a:ext>
              </a:extLst>
            </p:cNvPr>
            <p:cNvSpPr txBox="1"/>
            <p:nvPr/>
          </p:nvSpPr>
          <p:spPr>
            <a:xfrm>
              <a:off x="129721" y="4437740"/>
              <a:ext cx="29844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6000" b="1" dirty="0">
                  <a:latin typeface="Avenir Black" panose="02000503020000020003" pitchFamily="2" charset="0"/>
                </a:rPr>
                <a:t>85.37%</a:t>
              </a:r>
              <a:endParaRPr lang="en-US" sz="6000" b="1" dirty="0">
                <a:latin typeface="Avenir Black" panose="02000503020000020003" pitchFamily="2" charset="0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9737147-360F-AA47-8FE2-BA65BE8208A0}"/>
              </a:ext>
            </a:extLst>
          </p:cNvPr>
          <p:cNvGrpSpPr/>
          <p:nvPr/>
        </p:nvGrpSpPr>
        <p:grpSpPr>
          <a:xfrm>
            <a:off x="3060205" y="-561"/>
            <a:ext cx="3048000" cy="5453403"/>
            <a:chOff x="3048000" y="0"/>
            <a:chExt cx="3048000" cy="5453403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508410EC-6887-FB45-87B9-5A78DE89FFDE}"/>
                </a:ext>
              </a:extLst>
            </p:cNvPr>
            <p:cNvGrpSpPr/>
            <p:nvPr/>
          </p:nvGrpSpPr>
          <p:grpSpPr>
            <a:xfrm>
              <a:off x="3048000" y="0"/>
              <a:ext cx="3048000" cy="5430982"/>
              <a:chOff x="3048000" y="0"/>
              <a:chExt cx="3048000" cy="543098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5A2A5483-B5C1-2E45-B953-6573BE58677E}"/>
                  </a:ext>
                </a:extLst>
              </p:cNvPr>
              <p:cNvSpPr/>
              <p:nvPr/>
            </p:nvSpPr>
            <p:spPr>
              <a:xfrm>
                <a:off x="3048000" y="0"/>
                <a:ext cx="3048000" cy="5430982"/>
              </a:xfrm>
              <a:prstGeom prst="rect">
                <a:avLst/>
              </a:prstGeom>
              <a:solidFill>
                <a:srgbClr val="829B97">
                  <a:alpha val="92000"/>
                </a:srgbClr>
              </a:solidFill>
              <a:ln>
                <a:solidFill>
                  <a:srgbClr val="829B97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EFE1027-CAB7-8749-A1CC-0CBDDA9B0843}"/>
                  </a:ext>
                </a:extLst>
              </p:cNvPr>
              <p:cNvSpPr txBox="1"/>
              <p:nvPr/>
            </p:nvSpPr>
            <p:spPr>
              <a:xfrm>
                <a:off x="3175113" y="427487"/>
                <a:ext cx="2788558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b="1" dirty="0">
                    <a:solidFill>
                      <a:srgbClr val="000000"/>
                    </a:solidFill>
                    <a:latin typeface="Avenir Book" panose="02000503020000020003" pitchFamily="2" charset="0"/>
                  </a:rPr>
                  <a:t>DECISION TREE CLASSIFIER</a:t>
                </a: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0A98567-BE8C-D84E-9AC2-1FC21A73B2EE}"/>
                </a:ext>
              </a:extLst>
            </p:cNvPr>
            <p:cNvSpPr txBox="1"/>
            <p:nvPr/>
          </p:nvSpPr>
          <p:spPr>
            <a:xfrm>
              <a:off x="3417206" y="4172737"/>
              <a:ext cx="23095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ACURACY SCORE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22BF5CF-F1B2-F642-92E7-F818B2872275}"/>
                </a:ext>
              </a:extLst>
            </p:cNvPr>
            <p:cNvSpPr txBox="1"/>
            <p:nvPr/>
          </p:nvSpPr>
          <p:spPr>
            <a:xfrm>
              <a:off x="3079777" y="4437740"/>
              <a:ext cx="29844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6000" b="1" dirty="0">
                  <a:latin typeface="Avenir Black" panose="02000503020000020003" pitchFamily="2" charset="0"/>
                </a:rPr>
                <a:t>72.36%</a:t>
              </a:r>
              <a:endParaRPr lang="en-US" sz="6000" b="1" dirty="0">
                <a:latin typeface="Avenir Black" panose="02000503020000020003" pitchFamily="2" charset="0"/>
              </a:endParaRPr>
            </a:p>
          </p:txBody>
        </p:sp>
        <p:pic>
          <p:nvPicPr>
            <p:cNvPr id="60" name="Picture 59" descr="A picture containing necklace, table, ball&#10;&#10;Description automatically generated">
              <a:extLst>
                <a:ext uri="{FF2B5EF4-FFF2-40B4-BE49-F238E27FC236}">
                  <a16:creationId xmlns:a16="http://schemas.microsoft.com/office/drawing/2014/main" id="{BB7FD007-D541-1645-B9F4-B6802AC4F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9475" y="1552635"/>
              <a:ext cx="2699834" cy="2404636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8E0C5E7-7EA9-E042-90F2-EA3BD0F16CD4}"/>
              </a:ext>
            </a:extLst>
          </p:cNvPr>
          <p:cNvGrpSpPr/>
          <p:nvPr/>
        </p:nvGrpSpPr>
        <p:grpSpPr>
          <a:xfrm>
            <a:off x="6096001" y="0"/>
            <a:ext cx="3050609" cy="5453403"/>
            <a:chOff x="6096001" y="0"/>
            <a:chExt cx="3050609" cy="545340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AE17CC6-AC01-4948-877B-71124295CABA}"/>
                </a:ext>
              </a:extLst>
            </p:cNvPr>
            <p:cNvGrpSpPr/>
            <p:nvPr/>
          </p:nvGrpSpPr>
          <p:grpSpPr>
            <a:xfrm>
              <a:off x="6096001" y="0"/>
              <a:ext cx="3047999" cy="5430982"/>
              <a:chOff x="6096001" y="0"/>
              <a:chExt cx="3047999" cy="543098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21542C5-3CF3-A840-A6B4-FC09CC3EF324}"/>
                  </a:ext>
                </a:extLst>
              </p:cNvPr>
              <p:cNvSpPr/>
              <p:nvPr/>
            </p:nvSpPr>
            <p:spPr>
              <a:xfrm>
                <a:off x="6096001" y="0"/>
                <a:ext cx="3047999" cy="5430982"/>
              </a:xfrm>
              <a:prstGeom prst="rect">
                <a:avLst/>
              </a:prstGeom>
              <a:solidFill>
                <a:srgbClr val="193B3C">
                  <a:alpha val="92000"/>
                </a:srgbClr>
              </a:solidFill>
              <a:ln>
                <a:solidFill>
                  <a:srgbClr val="193B3C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BADE9BA-F468-B548-8DAC-E5026EB10086}"/>
                  </a:ext>
                </a:extLst>
              </p:cNvPr>
              <p:cNvSpPr txBox="1"/>
              <p:nvPr/>
            </p:nvSpPr>
            <p:spPr>
              <a:xfrm>
                <a:off x="6223112" y="427487"/>
                <a:ext cx="27885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0000"/>
                    </a:solidFill>
                    <a:latin typeface="Avenir Book" panose="02000503020000020003" pitchFamily="2" charset="0"/>
                  </a:rPr>
                  <a:t>RANDOM FOREST CLASSIFIER</a:t>
                </a:r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A273D99-A534-BC4D-941E-DC63B65889B2}"/>
                </a:ext>
              </a:extLst>
            </p:cNvPr>
            <p:cNvSpPr txBox="1"/>
            <p:nvPr/>
          </p:nvSpPr>
          <p:spPr>
            <a:xfrm>
              <a:off x="6465205" y="4172737"/>
              <a:ext cx="23095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ACURACY SCORE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BE3F85D-BEB3-7A47-A642-7BE6BC633081}"/>
                </a:ext>
              </a:extLst>
            </p:cNvPr>
            <p:cNvSpPr txBox="1"/>
            <p:nvPr/>
          </p:nvSpPr>
          <p:spPr>
            <a:xfrm>
              <a:off x="6162165" y="4437740"/>
              <a:ext cx="29844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6000" b="1" dirty="0">
                  <a:latin typeface="Avenir Black" panose="02000503020000020003" pitchFamily="2" charset="0"/>
                </a:rPr>
                <a:t>82.11%</a:t>
              </a:r>
              <a:endParaRPr lang="en-US" sz="6000" b="1" dirty="0">
                <a:latin typeface="Avenir Black" panose="02000503020000020003" pitchFamily="2" charset="0"/>
              </a:endParaRPr>
            </a:p>
          </p:txBody>
        </p:sp>
        <p:pic>
          <p:nvPicPr>
            <p:cNvPr id="62" name="Picture 6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98F98FF-D27C-F645-B85A-14948BC993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28" t="3057" r="2470" b="14593"/>
            <a:stretch/>
          </p:blipFill>
          <p:spPr>
            <a:xfrm>
              <a:off x="6262035" y="1552635"/>
              <a:ext cx="2715930" cy="2386341"/>
            </a:xfrm>
            <a:prstGeom prst="rect">
              <a:avLst/>
            </a:prstGeom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E9B76DA-DDB0-6047-8435-86C29BF7A95B}"/>
              </a:ext>
            </a:extLst>
          </p:cNvPr>
          <p:cNvGrpSpPr/>
          <p:nvPr/>
        </p:nvGrpSpPr>
        <p:grpSpPr>
          <a:xfrm>
            <a:off x="9144000" y="0"/>
            <a:ext cx="3114164" cy="5453403"/>
            <a:chOff x="9144000" y="0"/>
            <a:chExt cx="3114164" cy="5453403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1C3991E-BF7F-BE4A-B98B-2F061202F992}"/>
                </a:ext>
              </a:extLst>
            </p:cNvPr>
            <p:cNvGrpSpPr/>
            <p:nvPr/>
          </p:nvGrpSpPr>
          <p:grpSpPr>
            <a:xfrm>
              <a:off x="9144000" y="0"/>
              <a:ext cx="3048000" cy="5430982"/>
              <a:chOff x="9144000" y="0"/>
              <a:chExt cx="3048000" cy="5430982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DCBC3883-B63F-D74E-9FA1-A83FA36D2868}"/>
                  </a:ext>
                </a:extLst>
              </p:cNvPr>
              <p:cNvSpPr/>
              <p:nvPr/>
            </p:nvSpPr>
            <p:spPr>
              <a:xfrm>
                <a:off x="9144000" y="0"/>
                <a:ext cx="3048000" cy="5430982"/>
              </a:xfrm>
              <a:prstGeom prst="rect">
                <a:avLst/>
              </a:prstGeom>
              <a:solidFill>
                <a:srgbClr val="4A525B">
                  <a:alpha val="92000"/>
                </a:srgbClr>
              </a:solidFill>
              <a:ln>
                <a:solidFill>
                  <a:srgbClr val="4A525B">
                    <a:alpha val="92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11AD6E6-74E4-A244-B15A-9D9495145859}"/>
                  </a:ext>
                </a:extLst>
              </p:cNvPr>
              <p:cNvSpPr txBox="1"/>
              <p:nvPr/>
            </p:nvSpPr>
            <p:spPr>
              <a:xfrm>
                <a:off x="9271111" y="597577"/>
                <a:ext cx="28204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D" sz="2400" b="1" dirty="0">
                    <a:latin typeface="Avenir Heavy" panose="02000503020000020003" pitchFamily="2" charset="0"/>
                  </a:rPr>
                  <a:t>K-NN CLASSIFIER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39475DE-7196-2D41-A961-BB6AB77EF4AD}"/>
                </a:ext>
              </a:extLst>
            </p:cNvPr>
            <p:cNvSpPr txBox="1"/>
            <p:nvPr/>
          </p:nvSpPr>
          <p:spPr>
            <a:xfrm>
              <a:off x="9510596" y="4172737"/>
              <a:ext cx="23095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000000"/>
                  </a:solidFill>
                  <a:latin typeface="Avenir Book" panose="02000503020000020003" pitchFamily="2" charset="0"/>
                </a:rPr>
                <a:t>ACURACY SCORE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0AE9B91-4DB9-9E49-8C7F-54066321D805}"/>
                </a:ext>
              </a:extLst>
            </p:cNvPr>
            <p:cNvSpPr txBox="1"/>
            <p:nvPr/>
          </p:nvSpPr>
          <p:spPr>
            <a:xfrm>
              <a:off x="9273719" y="4437740"/>
              <a:ext cx="298444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D" sz="6000" b="1" dirty="0">
                  <a:latin typeface="Avenir Black" panose="02000503020000020003" pitchFamily="2" charset="0"/>
                </a:rPr>
                <a:t>70.73%</a:t>
              </a:r>
              <a:endParaRPr lang="en-US" sz="6000" b="1" dirty="0">
                <a:latin typeface="Avenir Black" panose="02000503020000020003" pitchFamily="2" charset="0"/>
              </a:endParaRPr>
            </a:p>
          </p:txBody>
        </p:sp>
        <p:pic>
          <p:nvPicPr>
            <p:cNvPr id="64" name="Picture 63" descr="A close up of a logo&#10;&#10;Description automatically generated">
              <a:extLst>
                <a:ext uri="{FF2B5EF4-FFF2-40B4-BE49-F238E27FC236}">
                  <a16:creationId xmlns:a16="http://schemas.microsoft.com/office/drawing/2014/main" id="{237EE87D-127D-0F48-8F60-9CF3EFCA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74650" y="1546797"/>
              <a:ext cx="2586699" cy="2372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4759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85185E-6 L 0 0.42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45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162 L 0 0.7921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6ACEE8-26BF-8341-A7C6-C59952F0F6EE}"/>
              </a:ext>
            </a:extLst>
          </p:cNvPr>
          <p:cNvSpPr/>
          <p:nvPr/>
        </p:nvSpPr>
        <p:spPr>
          <a:xfrm>
            <a:off x="0" y="4475747"/>
            <a:ext cx="12192000" cy="2382253"/>
          </a:xfrm>
          <a:prstGeom prst="rect">
            <a:avLst/>
          </a:prstGeom>
          <a:solidFill>
            <a:srgbClr val="829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1826CC-1C9E-6644-8AE5-139480624C24}"/>
              </a:ext>
            </a:extLst>
          </p:cNvPr>
          <p:cNvSpPr/>
          <p:nvPr/>
        </p:nvSpPr>
        <p:spPr>
          <a:xfrm>
            <a:off x="0" y="0"/>
            <a:ext cx="12192000" cy="4475747"/>
          </a:xfrm>
          <a:prstGeom prst="rect">
            <a:avLst/>
          </a:prstGeom>
          <a:solidFill>
            <a:srgbClr val="193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004DF742-6F30-DF4E-A1A2-C694BF99EF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8000" contrast="1000"/>
                    </a14:imgEffect>
                  </a14:imgLayer>
                </a14:imgProps>
              </a:ext>
            </a:extLst>
          </a:blip>
          <a:srcRect t="8537"/>
          <a:stretch/>
        </p:blipFill>
        <p:spPr>
          <a:xfrm>
            <a:off x="3359425" y="1671852"/>
            <a:ext cx="8214955" cy="42204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438094-2F43-2442-AD10-360B95CF3548}"/>
              </a:ext>
            </a:extLst>
          </p:cNvPr>
          <p:cNvSpPr txBox="1"/>
          <p:nvPr/>
        </p:nvSpPr>
        <p:spPr>
          <a:xfrm>
            <a:off x="7988968" y="1881519"/>
            <a:ext cx="34169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/>
                </a:solidFill>
                <a:latin typeface="Avenir Black" panose="02000503020000020003" pitchFamily="2" charset="0"/>
              </a:rPr>
              <a:t>CLUSTERING </a:t>
            </a:r>
          </a:p>
          <a:p>
            <a:pPr algn="r"/>
            <a:r>
              <a:rPr lang="en-US" sz="4000" b="1" dirty="0">
                <a:solidFill>
                  <a:schemeClr val="bg1"/>
                </a:solidFill>
                <a:latin typeface="Avenir Black" panose="02000503020000020003" pitchFamily="2" charset="0"/>
              </a:rPr>
              <a:t>PROCESS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C33BD7D-A6BA-BA49-B831-9D5EF46CDD77}"/>
              </a:ext>
            </a:extLst>
          </p:cNvPr>
          <p:cNvGrpSpPr/>
          <p:nvPr/>
        </p:nvGrpSpPr>
        <p:grpSpPr>
          <a:xfrm>
            <a:off x="0" y="26488"/>
            <a:ext cx="6096000" cy="6858000"/>
            <a:chOff x="0" y="26488"/>
            <a:chExt cx="6096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13E682-8F4B-A749-8DEC-2289AA454B35}"/>
                </a:ext>
              </a:extLst>
            </p:cNvPr>
            <p:cNvSpPr/>
            <p:nvPr/>
          </p:nvSpPr>
          <p:spPr>
            <a:xfrm>
              <a:off x="0" y="26488"/>
              <a:ext cx="6096000" cy="6858000"/>
            </a:xfrm>
            <a:prstGeom prst="rect">
              <a:avLst/>
            </a:prstGeom>
            <a:solidFill>
              <a:srgbClr val="4A525B">
                <a:alpha val="9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3221A81-A008-5749-AA4B-35D94479F7F1}"/>
                </a:ext>
              </a:extLst>
            </p:cNvPr>
            <p:cNvSpPr txBox="1"/>
            <p:nvPr/>
          </p:nvSpPr>
          <p:spPr>
            <a:xfrm>
              <a:off x="222931" y="1087077"/>
              <a:ext cx="578126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  <a:latin typeface="Avenir Heavy" panose="02000503020000020003" pitchFamily="2" charset="0"/>
                </a:rPr>
                <a:t>CUSTOMER SEGMENTATION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5F28AE1-3C65-924E-A3B0-15C5E64CC6A1}"/>
                </a:ext>
              </a:extLst>
            </p:cNvPr>
            <p:cNvSpPr/>
            <p:nvPr/>
          </p:nvSpPr>
          <p:spPr>
            <a:xfrm>
              <a:off x="326269" y="1595077"/>
              <a:ext cx="5574585" cy="61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6614CE-E27F-2646-8416-F442B00603B2}"/>
              </a:ext>
            </a:extLst>
          </p:cNvPr>
          <p:cNvGrpSpPr/>
          <p:nvPr/>
        </p:nvGrpSpPr>
        <p:grpSpPr>
          <a:xfrm>
            <a:off x="326269" y="2192131"/>
            <a:ext cx="5781262" cy="3578792"/>
            <a:chOff x="326269" y="2192131"/>
            <a:chExt cx="5781262" cy="357879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D87FE0-428E-A544-84F7-7F29CA3508B4}"/>
                </a:ext>
              </a:extLst>
            </p:cNvPr>
            <p:cNvSpPr txBox="1"/>
            <p:nvPr/>
          </p:nvSpPr>
          <p:spPr>
            <a:xfrm>
              <a:off x="326269" y="2192131"/>
              <a:ext cx="47286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Lower Overall Unit Cost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795780F-9200-3D47-8709-73EFB29D5A6E}"/>
                </a:ext>
              </a:extLst>
            </p:cNvPr>
            <p:cNvSpPr txBox="1"/>
            <p:nvPr/>
          </p:nvSpPr>
          <p:spPr>
            <a:xfrm>
              <a:off x="326269" y="2831459"/>
              <a:ext cx="5781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Better Communication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B15875A-8762-FE48-809A-A130A6550F90}"/>
                </a:ext>
              </a:extLst>
            </p:cNvPr>
            <p:cNvSpPr txBox="1"/>
            <p:nvPr/>
          </p:nvSpPr>
          <p:spPr>
            <a:xfrm>
              <a:off x="326269" y="4110115"/>
              <a:ext cx="5781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Customer Retention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060ADE3-1356-D74B-ABF4-EAD705820F86}"/>
                </a:ext>
              </a:extLst>
            </p:cNvPr>
            <p:cNvSpPr txBox="1"/>
            <p:nvPr/>
          </p:nvSpPr>
          <p:spPr>
            <a:xfrm>
              <a:off x="326269" y="3470787"/>
              <a:ext cx="5781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Increase Profitability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4914F26-303C-5942-9B2B-CD1203629CB7}"/>
                </a:ext>
              </a:extLst>
            </p:cNvPr>
            <p:cNvSpPr txBox="1"/>
            <p:nvPr/>
          </p:nvSpPr>
          <p:spPr>
            <a:xfrm>
              <a:off x="326269" y="4724483"/>
              <a:ext cx="5781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Focus On The Firm Value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5505743-F087-A745-BF10-FD55A40672F2}"/>
                </a:ext>
              </a:extLst>
            </p:cNvPr>
            <p:cNvSpPr txBox="1"/>
            <p:nvPr/>
          </p:nvSpPr>
          <p:spPr>
            <a:xfrm>
              <a:off x="326269" y="5309258"/>
              <a:ext cx="578126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venir Book" panose="02000503020000020003" pitchFamily="2" charset="0"/>
                </a:rPr>
                <a:t>Improves Channel Of Distribution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589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3D0669C-CBD6-6F47-8914-971426A07DCE}"/>
              </a:ext>
            </a:extLst>
          </p:cNvPr>
          <p:cNvGrpSpPr/>
          <p:nvPr/>
        </p:nvGrpSpPr>
        <p:grpSpPr>
          <a:xfrm>
            <a:off x="0" y="0"/>
            <a:ext cx="12440092" cy="6858000"/>
            <a:chOff x="0" y="0"/>
            <a:chExt cx="12440092" cy="6858000"/>
          </a:xfrm>
        </p:grpSpPr>
        <p:pic>
          <p:nvPicPr>
            <p:cNvPr id="16" name="Picture 15" descr="A picture containing grass, outdoor, sheep, field&#10;&#10;Description automatically generated">
              <a:extLst>
                <a:ext uri="{FF2B5EF4-FFF2-40B4-BE49-F238E27FC236}">
                  <a16:creationId xmlns:a16="http://schemas.microsoft.com/office/drawing/2014/main" id="{9AE363D8-DA60-694E-B0EC-DA8CCDA11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3927422" cy="6858000"/>
            </a:xfrm>
            <a:prstGeom prst="rect">
              <a:avLst/>
            </a:prstGeom>
          </p:spPr>
        </p:pic>
        <p:pic>
          <p:nvPicPr>
            <p:cNvPr id="18" name="Picture 17" descr="A car driving down a busy city street&#10;&#10;Description automatically generated">
              <a:extLst>
                <a:ext uri="{FF2B5EF4-FFF2-40B4-BE49-F238E27FC236}">
                  <a16:creationId xmlns:a16="http://schemas.microsoft.com/office/drawing/2014/main" id="{347AD6AD-3AD6-8F48-9030-378232F2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5810" y="0"/>
              <a:ext cx="4284282" cy="6858000"/>
            </a:xfrm>
            <a:prstGeom prst="rect">
              <a:avLst/>
            </a:prstGeom>
          </p:spPr>
        </p:pic>
        <p:pic>
          <p:nvPicPr>
            <p:cNvPr id="20" name="Picture 19" descr="A view of a city&#10;&#10;Description automatically generated">
              <a:extLst>
                <a:ext uri="{FF2B5EF4-FFF2-40B4-BE49-F238E27FC236}">
                  <a16:creationId xmlns:a16="http://schemas.microsoft.com/office/drawing/2014/main" id="{DDFE95C5-97D2-C04D-87AC-56A31ACA7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8029" y="0"/>
              <a:ext cx="4307174" cy="6858000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A4CF4E8-9727-224E-AD66-24D7F467DAB3}"/>
              </a:ext>
            </a:extLst>
          </p:cNvPr>
          <p:cNvSpPr/>
          <p:nvPr/>
        </p:nvSpPr>
        <p:spPr>
          <a:xfrm>
            <a:off x="1761646" y="955066"/>
            <a:ext cx="8668708" cy="1143557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7254F9-5998-D04F-8F2B-699AC266EA1B}"/>
              </a:ext>
            </a:extLst>
          </p:cNvPr>
          <p:cNvSpPr txBox="1"/>
          <p:nvPr/>
        </p:nvSpPr>
        <p:spPr>
          <a:xfrm>
            <a:off x="1941524" y="955066"/>
            <a:ext cx="8488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000000"/>
                </a:solidFill>
                <a:latin typeface="Avenir Heavy" panose="02000503020000020003" pitchFamily="2" charset="0"/>
              </a:rPr>
              <a:t>PROPERTY AREA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DE3801-8349-AF43-A2E9-DC62B7433E4A}"/>
              </a:ext>
            </a:extLst>
          </p:cNvPr>
          <p:cNvGrpSpPr/>
          <p:nvPr/>
        </p:nvGrpSpPr>
        <p:grpSpPr>
          <a:xfrm>
            <a:off x="3351579" y="2584522"/>
            <a:ext cx="5380074" cy="3526186"/>
            <a:chOff x="3405963" y="1783830"/>
            <a:chExt cx="5380074" cy="3526186"/>
          </a:xfrm>
        </p:grpSpPr>
        <p:pic>
          <p:nvPicPr>
            <p:cNvPr id="5" name="Picture 4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DD56A5C5-7061-0545-B3C5-FF2213F95A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6" t="31169" r="50357"/>
            <a:stretch/>
          </p:blipFill>
          <p:spPr>
            <a:xfrm>
              <a:off x="3405963" y="1783830"/>
              <a:ext cx="5380074" cy="352618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38D92AD-0720-954A-BA6A-25308AE8FE01}"/>
                </a:ext>
              </a:extLst>
            </p:cNvPr>
            <p:cNvSpPr/>
            <p:nvPr/>
          </p:nvSpPr>
          <p:spPr>
            <a:xfrm>
              <a:off x="3927422" y="2098623"/>
              <a:ext cx="179882" cy="17988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9F0031D-7C93-7A49-ADBB-E8492BC195DB}"/>
                </a:ext>
              </a:extLst>
            </p:cNvPr>
            <p:cNvSpPr/>
            <p:nvPr/>
          </p:nvSpPr>
          <p:spPr>
            <a:xfrm>
              <a:off x="3957402" y="4676932"/>
              <a:ext cx="179882" cy="17988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933CBD8-8B2C-F443-942B-E1E607CD34E8}"/>
                </a:ext>
              </a:extLst>
            </p:cNvPr>
            <p:cNvSpPr/>
            <p:nvPr/>
          </p:nvSpPr>
          <p:spPr>
            <a:xfrm>
              <a:off x="6006059" y="2098623"/>
              <a:ext cx="179882" cy="17988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0367BA7-62C8-F443-98E0-80C738BD5DC6}"/>
                </a:ext>
              </a:extLst>
            </p:cNvPr>
            <p:cNvSpPr/>
            <p:nvPr/>
          </p:nvSpPr>
          <p:spPr>
            <a:xfrm>
              <a:off x="6006058" y="4676932"/>
              <a:ext cx="179882" cy="17988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FEC0A8F-07E9-CD48-8160-AE7426E32D06}"/>
                </a:ext>
              </a:extLst>
            </p:cNvPr>
            <p:cNvSpPr/>
            <p:nvPr/>
          </p:nvSpPr>
          <p:spPr>
            <a:xfrm>
              <a:off x="8054714" y="4676932"/>
              <a:ext cx="179882" cy="17988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6102CDC-BF40-AB44-8C60-0C574EAD8FB0}"/>
                </a:ext>
              </a:extLst>
            </p:cNvPr>
            <p:cNvSpPr/>
            <p:nvPr/>
          </p:nvSpPr>
          <p:spPr>
            <a:xfrm>
              <a:off x="8054714" y="2098623"/>
              <a:ext cx="179882" cy="1798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18A0E3-D30E-F140-BCD7-AF62E24B4A8D}"/>
              </a:ext>
            </a:extLst>
          </p:cNvPr>
          <p:cNvGrpSpPr/>
          <p:nvPr/>
        </p:nvGrpSpPr>
        <p:grpSpPr>
          <a:xfrm>
            <a:off x="7143483" y="2168226"/>
            <a:ext cx="1893575" cy="1642060"/>
            <a:chOff x="5570002" y="2208981"/>
            <a:chExt cx="1893575" cy="164206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BAA9DBE-20C3-8D4B-87F4-D9142C8A6A5F}"/>
                </a:ext>
              </a:extLst>
            </p:cNvPr>
            <p:cNvSpPr/>
            <p:nvPr/>
          </p:nvSpPr>
          <p:spPr>
            <a:xfrm>
              <a:off x="5677883" y="2208981"/>
              <a:ext cx="1642060" cy="16420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908E54-AA1F-AE45-AA85-81D9AD08B03A}"/>
                </a:ext>
              </a:extLst>
            </p:cNvPr>
            <p:cNvSpPr txBox="1"/>
            <p:nvPr/>
          </p:nvSpPr>
          <p:spPr>
            <a:xfrm>
              <a:off x="5570002" y="2704644"/>
              <a:ext cx="18935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MOST </a:t>
              </a:r>
            </a:p>
            <a:p>
              <a:pPr algn="ctr"/>
              <a:r>
                <a:rPr lang="en-US" sz="2000" b="1" dirty="0"/>
                <a:t>POTENTIAL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2A84F0-3AF0-2744-AA69-E2F9EC9CDEB1}"/>
              </a:ext>
            </a:extLst>
          </p:cNvPr>
          <p:cNvGrpSpPr/>
          <p:nvPr/>
        </p:nvGrpSpPr>
        <p:grpSpPr>
          <a:xfrm>
            <a:off x="0" y="2597500"/>
            <a:ext cx="3080635" cy="584775"/>
            <a:chOff x="0" y="2606927"/>
            <a:chExt cx="3080635" cy="58477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2573638-48AB-D741-BB06-C5C733CE82CD}"/>
                </a:ext>
              </a:extLst>
            </p:cNvPr>
            <p:cNvGrpSpPr/>
            <p:nvPr/>
          </p:nvGrpSpPr>
          <p:grpSpPr>
            <a:xfrm>
              <a:off x="0" y="2606927"/>
              <a:ext cx="3080635" cy="584775"/>
              <a:chOff x="145446" y="2838649"/>
              <a:chExt cx="3080635" cy="584775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C4AEDCF1-D03D-9A49-8DE3-6DA7695724CE}"/>
                  </a:ext>
                </a:extLst>
              </p:cNvPr>
              <p:cNvSpPr/>
              <p:nvPr/>
            </p:nvSpPr>
            <p:spPr>
              <a:xfrm>
                <a:off x="145446" y="2838649"/>
                <a:ext cx="3080635" cy="584775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A9256EA-72FD-9241-A52F-D44E2574772C}"/>
                  </a:ext>
                </a:extLst>
              </p:cNvPr>
              <p:cNvSpPr txBox="1"/>
              <p:nvPr/>
            </p:nvSpPr>
            <p:spPr>
              <a:xfrm>
                <a:off x="917874" y="2838649"/>
                <a:ext cx="155152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Car loan</a:t>
                </a:r>
              </a:p>
            </p:txBody>
          </p:sp>
        </p:grp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AA7E1AD-8A25-4748-88EA-11E39502FFC5}"/>
                </a:ext>
              </a:extLst>
            </p:cNvPr>
            <p:cNvSpPr/>
            <p:nvPr/>
          </p:nvSpPr>
          <p:spPr>
            <a:xfrm>
              <a:off x="2762942" y="2809374"/>
              <a:ext cx="179882" cy="1798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E9ADBCF-CF5A-004D-978F-BD36F7A85332}"/>
              </a:ext>
            </a:extLst>
          </p:cNvPr>
          <p:cNvGrpSpPr/>
          <p:nvPr/>
        </p:nvGrpSpPr>
        <p:grpSpPr>
          <a:xfrm>
            <a:off x="-644" y="5488225"/>
            <a:ext cx="3080635" cy="584775"/>
            <a:chOff x="0" y="2606927"/>
            <a:chExt cx="3080635" cy="58477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D170C82-85E2-B34E-A16C-ED32F1B89976}"/>
                </a:ext>
              </a:extLst>
            </p:cNvPr>
            <p:cNvGrpSpPr/>
            <p:nvPr/>
          </p:nvGrpSpPr>
          <p:grpSpPr>
            <a:xfrm>
              <a:off x="0" y="2606927"/>
              <a:ext cx="3080635" cy="584775"/>
              <a:chOff x="145446" y="2838649"/>
              <a:chExt cx="3080635" cy="584775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52A25C5-E64F-4E42-8C30-F9A2AB88026E}"/>
                  </a:ext>
                </a:extLst>
              </p:cNvPr>
              <p:cNvSpPr/>
              <p:nvPr/>
            </p:nvSpPr>
            <p:spPr>
              <a:xfrm>
                <a:off x="145446" y="2838649"/>
                <a:ext cx="3080635" cy="584775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3CF00EE-8C37-3D4D-AAA0-0816C90EA322}"/>
                  </a:ext>
                </a:extLst>
              </p:cNvPr>
              <p:cNvSpPr txBox="1"/>
              <p:nvPr/>
            </p:nvSpPr>
            <p:spPr>
              <a:xfrm>
                <a:off x="549096" y="2838649"/>
                <a:ext cx="228000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P2P Lending</a:t>
                </a:r>
              </a:p>
            </p:txBody>
          </p:sp>
        </p:grp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26E82D4-1C1E-7F41-BDD4-9504B094E352}"/>
                </a:ext>
              </a:extLst>
            </p:cNvPr>
            <p:cNvSpPr/>
            <p:nvPr/>
          </p:nvSpPr>
          <p:spPr>
            <a:xfrm>
              <a:off x="2762942" y="2809374"/>
              <a:ext cx="179882" cy="17988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7A03A8A-4921-9540-B4B6-159EE081E7E5}"/>
              </a:ext>
            </a:extLst>
          </p:cNvPr>
          <p:cNvGrpSpPr/>
          <p:nvPr/>
        </p:nvGrpSpPr>
        <p:grpSpPr>
          <a:xfrm>
            <a:off x="373" y="4066430"/>
            <a:ext cx="3080635" cy="584775"/>
            <a:chOff x="0" y="2606927"/>
            <a:chExt cx="3080635" cy="584775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B1258DF-75EA-0C41-8719-DE344D3F1AD3}"/>
                </a:ext>
              </a:extLst>
            </p:cNvPr>
            <p:cNvGrpSpPr/>
            <p:nvPr/>
          </p:nvGrpSpPr>
          <p:grpSpPr>
            <a:xfrm>
              <a:off x="0" y="2606927"/>
              <a:ext cx="3080635" cy="584775"/>
              <a:chOff x="145446" y="2838649"/>
              <a:chExt cx="3080635" cy="58477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CADA6A3-D636-ED47-B2F4-C0D7372021F8}"/>
                  </a:ext>
                </a:extLst>
              </p:cNvPr>
              <p:cNvSpPr/>
              <p:nvPr/>
            </p:nvSpPr>
            <p:spPr>
              <a:xfrm>
                <a:off x="145446" y="2838649"/>
                <a:ext cx="3080635" cy="584775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7F3A90-BA02-154A-89AA-7BB620918150}"/>
                  </a:ext>
                </a:extLst>
              </p:cNvPr>
              <p:cNvSpPr txBox="1"/>
              <p:nvPr/>
            </p:nvSpPr>
            <p:spPr>
              <a:xfrm>
                <a:off x="434801" y="2838649"/>
                <a:ext cx="250192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Personal Loan</a:t>
                </a:r>
              </a:p>
            </p:txBody>
          </p:sp>
        </p:grp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EE90095-56BE-4F42-8941-C7C278E0C559}"/>
                </a:ext>
              </a:extLst>
            </p:cNvPr>
            <p:cNvSpPr/>
            <p:nvPr/>
          </p:nvSpPr>
          <p:spPr>
            <a:xfrm>
              <a:off x="2762942" y="2809374"/>
              <a:ext cx="179882" cy="1798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9637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C91812DC-3137-1D42-BCAB-8959528FC8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6F7FF5-8C3C-9B48-894F-B41A3DCE8799}"/>
              </a:ext>
            </a:extLst>
          </p:cNvPr>
          <p:cNvSpPr/>
          <p:nvPr/>
        </p:nvSpPr>
        <p:spPr>
          <a:xfrm>
            <a:off x="-1" y="-10"/>
            <a:ext cx="7452647" cy="6858000"/>
          </a:xfrm>
          <a:prstGeom prst="rect">
            <a:avLst/>
          </a:prstGeom>
          <a:solidFill>
            <a:srgbClr val="4A525B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B2153F-8EC7-8A44-BC21-860CD75C7FBB}"/>
              </a:ext>
            </a:extLst>
          </p:cNvPr>
          <p:cNvSpPr txBox="1"/>
          <p:nvPr/>
        </p:nvSpPr>
        <p:spPr>
          <a:xfrm>
            <a:off x="7546086" y="618779"/>
            <a:ext cx="4896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venir Heavy" panose="02000503020000020003" pitchFamily="2" charset="0"/>
              </a:rPr>
              <a:t>NUMBER OF DEPENDENT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D1FFF6-7350-3F4F-8647-53C20B7F60B4}"/>
              </a:ext>
            </a:extLst>
          </p:cNvPr>
          <p:cNvGrpSpPr/>
          <p:nvPr/>
        </p:nvGrpSpPr>
        <p:grpSpPr>
          <a:xfrm>
            <a:off x="1083006" y="1659824"/>
            <a:ext cx="5380074" cy="3538351"/>
            <a:chOff x="1083006" y="1659824"/>
            <a:chExt cx="5380074" cy="3538351"/>
          </a:xfrm>
        </p:grpSpPr>
        <p:pic>
          <p:nvPicPr>
            <p:cNvPr id="10" name="Picture 9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522DA7B0-6481-1A4D-B5E7-96FA7EA34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0506" r="49386" b="864"/>
            <a:stretch/>
          </p:blipFill>
          <p:spPr>
            <a:xfrm>
              <a:off x="1083006" y="1659824"/>
              <a:ext cx="5380074" cy="3538351"/>
            </a:xfrm>
            <a:prstGeom prst="rect">
              <a:avLst/>
            </a:prstGeom>
          </p:spPr>
        </p:pic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540096-C7FD-B643-8A2E-07897ACCD43E}"/>
                </a:ext>
              </a:extLst>
            </p:cNvPr>
            <p:cNvSpPr/>
            <p:nvPr/>
          </p:nvSpPr>
          <p:spPr>
            <a:xfrm>
              <a:off x="1658158" y="1978077"/>
              <a:ext cx="179882" cy="17988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3A59468-16A8-904F-9BAD-53ECB75B03E4}"/>
                </a:ext>
              </a:extLst>
            </p:cNvPr>
            <p:cNvSpPr/>
            <p:nvPr/>
          </p:nvSpPr>
          <p:spPr>
            <a:xfrm>
              <a:off x="1658158" y="4640581"/>
              <a:ext cx="179882" cy="179882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96F4065-3DB6-1D47-8E3A-3F299966DF0D}"/>
                </a:ext>
              </a:extLst>
            </p:cNvPr>
            <p:cNvSpPr/>
            <p:nvPr/>
          </p:nvSpPr>
          <p:spPr>
            <a:xfrm>
              <a:off x="5793278" y="1978077"/>
              <a:ext cx="179882" cy="1798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F4F84FF-5E16-C643-9BB2-4935B22A0F4A}"/>
                </a:ext>
              </a:extLst>
            </p:cNvPr>
            <p:cNvSpPr/>
            <p:nvPr/>
          </p:nvSpPr>
          <p:spPr>
            <a:xfrm>
              <a:off x="5793278" y="4640581"/>
              <a:ext cx="179882" cy="17988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2654F96-6C57-394E-9146-67D9819E7989}"/>
              </a:ext>
            </a:extLst>
          </p:cNvPr>
          <p:cNvGrpSpPr/>
          <p:nvPr/>
        </p:nvGrpSpPr>
        <p:grpSpPr>
          <a:xfrm>
            <a:off x="8183860" y="2315927"/>
            <a:ext cx="4008120" cy="603865"/>
            <a:chOff x="8183881" y="2503409"/>
            <a:chExt cx="4008120" cy="60386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F7577CF8-678D-B048-A629-82EA163800A1}"/>
                </a:ext>
              </a:extLst>
            </p:cNvPr>
            <p:cNvGrpSpPr/>
            <p:nvPr/>
          </p:nvGrpSpPr>
          <p:grpSpPr>
            <a:xfrm>
              <a:off x="8183881" y="2503409"/>
              <a:ext cx="4008120" cy="603865"/>
              <a:chOff x="8329327" y="2735131"/>
              <a:chExt cx="4008120" cy="60386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D7338CC-A70D-5B49-8E41-9EA380FF43DB}"/>
                  </a:ext>
                </a:extLst>
              </p:cNvPr>
              <p:cNvSpPr/>
              <p:nvPr/>
            </p:nvSpPr>
            <p:spPr>
              <a:xfrm>
                <a:off x="8329327" y="2735131"/>
                <a:ext cx="4008120" cy="584775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6D2A07-FAB2-4F48-A8AB-FB90DD152B26}"/>
                  </a:ext>
                </a:extLst>
              </p:cNvPr>
              <p:cNvSpPr txBox="1"/>
              <p:nvPr/>
            </p:nvSpPr>
            <p:spPr>
              <a:xfrm>
                <a:off x="8923687" y="2754221"/>
                <a:ext cx="299058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PERSONAL LOAN</a:t>
                </a:r>
              </a:p>
            </p:txBody>
          </p:sp>
        </p:grp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C86C5C2-6ECE-E945-ABD4-F38846E7EDA1}"/>
                </a:ext>
              </a:extLst>
            </p:cNvPr>
            <p:cNvSpPr/>
            <p:nvPr/>
          </p:nvSpPr>
          <p:spPr>
            <a:xfrm>
              <a:off x="8391120" y="2705854"/>
              <a:ext cx="179882" cy="17988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40C8C7-74CD-D44E-9C20-88A6D8DFDE03}"/>
              </a:ext>
            </a:extLst>
          </p:cNvPr>
          <p:cNvGrpSpPr/>
          <p:nvPr/>
        </p:nvGrpSpPr>
        <p:grpSpPr>
          <a:xfrm>
            <a:off x="8183860" y="3147457"/>
            <a:ext cx="4008120" cy="603865"/>
            <a:chOff x="8183881" y="2503409"/>
            <a:chExt cx="4008120" cy="603865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713B8DB-2467-BC46-818C-947E2CCC1D61}"/>
                </a:ext>
              </a:extLst>
            </p:cNvPr>
            <p:cNvGrpSpPr/>
            <p:nvPr/>
          </p:nvGrpSpPr>
          <p:grpSpPr>
            <a:xfrm>
              <a:off x="8183881" y="2503409"/>
              <a:ext cx="4008120" cy="603865"/>
              <a:chOff x="8329327" y="2735131"/>
              <a:chExt cx="4008120" cy="60386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470B3B9-F89A-E646-A4A7-28A2018EE3FE}"/>
                  </a:ext>
                </a:extLst>
              </p:cNvPr>
              <p:cNvSpPr/>
              <p:nvPr/>
            </p:nvSpPr>
            <p:spPr>
              <a:xfrm>
                <a:off x="8329327" y="2735131"/>
                <a:ext cx="4008120" cy="584775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F118D9E-C284-2040-ACE5-67B09B6E684A}"/>
                  </a:ext>
                </a:extLst>
              </p:cNvPr>
              <p:cNvSpPr txBox="1"/>
              <p:nvPr/>
            </p:nvSpPr>
            <p:spPr>
              <a:xfrm>
                <a:off x="9020030" y="2754221"/>
                <a:ext cx="279789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STUDENT LOAN</a:t>
                </a:r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AAD8BC3-6088-7846-8E26-8556FC1014D4}"/>
                </a:ext>
              </a:extLst>
            </p:cNvPr>
            <p:cNvSpPr/>
            <p:nvPr/>
          </p:nvSpPr>
          <p:spPr>
            <a:xfrm>
              <a:off x="8391120" y="2705854"/>
              <a:ext cx="179882" cy="1798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EBEAE4-F591-8F47-A294-26D93B6F5073}"/>
              </a:ext>
            </a:extLst>
          </p:cNvPr>
          <p:cNvGrpSpPr/>
          <p:nvPr/>
        </p:nvGrpSpPr>
        <p:grpSpPr>
          <a:xfrm>
            <a:off x="8183880" y="3978987"/>
            <a:ext cx="4008120" cy="605096"/>
            <a:chOff x="8183881" y="2503409"/>
            <a:chExt cx="4008120" cy="605096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B18C983-D197-FA42-B3F0-3A2F33DE18E7}"/>
                </a:ext>
              </a:extLst>
            </p:cNvPr>
            <p:cNvGrpSpPr/>
            <p:nvPr/>
          </p:nvGrpSpPr>
          <p:grpSpPr>
            <a:xfrm>
              <a:off x="8183881" y="2503409"/>
              <a:ext cx="4008120" cy="605096"/>
              <a:chOff x="8329327" y="2735131"/>
              <a:chExt cx="4008120" cy="605096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D47BE93-9A52-8744-9C73-879705D03604}"/>
                  </a:ext>
                </a:extLst>
              </p:cNvPr>
              <p:cNvSpPr/>
              <p:nvPr/>
            </p:nvSpPr>
            <p:spPr>
              <a:xfrm>
                <a:off x="8329327" y="2735131"/>
                <a:ext cx="4008120" cy="584775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058171E-6D64-FB41-B858-F699B767688F}"/>
                  </a:ext>
                </a:extLst>
              </p:cNvPr>
              <p:cNvSpPr txBox="1"/>
              <p:nvPr/>
            </p:nvSpPr>
            <p:spPr>
              <a:xfrm>
                <a:off x="9477221" y="2755452"/>
                <a:ext cx="188347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/>
                  <a:t>CAR LOAN</a:t>
                </a:r>
              </a:p>
            </p:txBody>
          </p:sp>
        </p:grp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ABF8B06-D9D7-3D46-8DB7-E45D384FC875}"/>
                </a:ext>
              </a:extLst>
            </p:cNvPr>
            <p:cNvSpPr/>
            <p:nvPr/>
          </p:nvSpPr>
          <p:spPr>
            <a:xfrm>
              <a:off x="8391120" y="2705854"/>
              <a:ext cx="179882" cy="1798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00623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A6E9DEF9-2BE1-0740-A51F-8A5BE42F9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783"/>
            <a:ext cx="12192000" cy="70242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8C6D12-308C-CF4F-8280-1A41D03E93DB}"/>
              </a:ext>
            </a:extLst>
          </p:cNvPr>
          <p:cNvSpPr txBox="1"/>
          <p:nvPr/>
        </p:nvSpPr>
        <p:spPr>
          <a:xfrm>
            <a:off x="976745" y="1059659"/>
            <a:ext cx="10238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venir Heavy" panose="02000503020000020003" pitchFamily="2" charset="0"/>
              </a:rPr>
              <a:t>EDUCATIONAL STATUS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63D40A-965B-0A40-AEA9-64726E05D183}"/>
              </a:ext>
            </a:extLst>
          </p:cNvPr>
          <p:cNvSpPr/>
          <p:nvPr/>
        </p:nvSpPr>
        <p:spPr>
          <a:xfrm>
            <a:off x="0" y="2856477"/>
            <a:ext cx="12192000" cy="4146995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FB784B9-A5BE-A346-9D9B-68D3536CC766}"/>
              </a:ext>
            </a:extLst>
          </p:cNvPr>
          <p:cNvGrpSpPr/>
          <p:nvPr/>
        </p:nvGrpSpPr>
        <p:grpSpPr>
          <a:xfrm>
            <a:off x="6497581" y="2875796"/>
            <a:ext cx="5380074" cy="3538351"/>
            <a:chOff x="5835181" y="2862554"/>
            <a:chExt cx="5380074" cy="3538351"/>
          </a:xfrm>
        </p:grpSpPr>
        <p:pic>
          <p:nvPicPr>
            <p:cNvPr id="3" name="Picture 2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076EEED8-E15F-B445-9673-A281C7A883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1932" r="44266" b="-1"/>
            <a:stretch/>
          </p:blipFill>
          <p:spPr>
            <a:xfrm>
              <a:off x="5835181" y="2862554"/>
              <a:ext cx="5380074" cy="3538351"/>
            </a:xfrm>
            <a:prstGeom prst="rect">
              <a:avLst/>
            </a:prstGeom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13BDB2A-2DFD-FA49-9107-276694E9A1CD}"/>
                </a:ext>
              </a:extLst>
            </p:cNvPr>
            <p:cNvSpPr/>
            <p:nvPr/>
          </p:nvSpPr>
          <p:spPr>
            <a:xfrm>
              <a:off x="10479578" y="5798341"/>
              <a:ext cx="179882" cy="1798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B17812-C60A-9540-90AE-41C6056C2831}"/>
                </a:ext>
              </a:extLst>
            </p:cNvPr>
            <p:cNvSpPr/>
            <p:nvPr/>
          </p:nvSpPr>
          <p:spPr>
            <a:xfrm>
              <a:off x="10479578" y="3160548"/>
              <a:ext cx="179882" cy="17988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05CD7A-D1DA-B347-AB4F-A834246BFDA5}"/>
                </a:ext>
              </a:extLst>
            </p:cNvPr>
            <p:cNvSpPr/>
            <p:nvPr/>
          </p:nvSpPr>
          <p:spPr>
            <a:xfrm>
              <a:off x="6407641" y="3160548"/>
              <a:ext cx="179882" cy="17988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661ACB-B175-CC42-993B-86D37D26F8FF}"/>
                </a:ext>
              </a:extLst>
            </p:cNvPr>
            <p:cNvSpPr/>
            <p:nvPr/>
          </p:nvSpPr>
          <p:spPr>
            <a:xfrm>
              <a:off x="6407641" y="5798341"/>
              <a:ext cx="179882" cy="17988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5E5A54-4366-8A42-B0DB-BA910E38C177}"/>
              </a:ext>
            </a:extLst>
          </p:cNvPr>
          <p:cNvGrpSpPr/>
          <p:nvPr/>
        </p:nvGrpSpPr>
        <p:grpSpPr>
          <a:xfrm>
            <a:off x="4111982" y="2593723"/>
            <a:ext cx="6096000" cy="1340015"/>
            <a:chOff x="3449581" y="2580482"/>
            <a:chExt cx="6096000" cy="134001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75BFCA-FA7B-8C4E-B87B-A05EB8A1BD32}"/>
                </a:ext>
              </a:extLst>
            </p:cNvPr>
            <p:cNvSpPr/>
            <p:nvPr/>
          </p:nvSpPr>
          <p:spPr>
            <a:xfrm>
              <a:off x="5827574" y="2580482"/>
              <a:ext cx="1340015" cy="1340015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1AE054E-5CEC-1647-8E0D-C3B3BCC7726C}"/>
                </a:ext>
              </a:extLst>
            </p:cNvPr>
            <p:cNvSpPr/>
            <p:nvPr/>
          </p:nvSpPr>
          <p:spPr>
            <a:xfrm>
              <a:off x="3449581" y="2927323"/>
              <a:ext cx="6096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b="1" dirty="0"/>
                <a:t>MOST </a:t>
              </a:r>
            </a:p>
            <a:p>
              <a:pPr algn="ctr"/>
              <a:r>
                <a:rPr lang="en-US" b="1" dirty="0"/>
                <a:t>POTENTIAL</a:t>
              </a:r>
            </a:p>
          </p:txBody>
        </p:sp>
      </p:grpSp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4DEFBD-60D3-1449-B821-BB9F4372C1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2" y="2875796"/>
            <a:ext cx="6405312" cy="386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41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indoor, person, holding, man&#10;&#10;Description automatically generated">
            <a:extLst>
              <a:ext uri="{FF2B5EF4-FFF2-40B4-BE49-F238E27FC236}">
                <a16:creationId xmlns:a16="http://schemas.microsoft.com/office/drawing/2014/main" id="{7E511D25-73DA-2040-A839-E89E47D77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CA26818-7721-CC46-BF1D-D69D680E0933}"/>
              </a:ext>
            </a:extLst>
          </p:cNvPr>
          <p:cNvGrpSpPr/>
          <p:nvPr/>
        </p:nvGrpSpPr>
        <p:grpSpPr>
          <a:xfrm>
            <a:off x="0" y="3310414"/>
            <a:ext cx="5380074" cy="3547586"/>
            <a:chOff x="6811926" y="3310414"/>
            <a:chExt cx="5380074" cy="3547586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91B42AA8-98EE-E546-9243-76309412DF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1754" r="51570"/>
            <a:stretch/>
          </p:blipFill>
          <p:spPr>
            <a:xfrm>
              <a:off x="6811926" y="3310414"/>
              <a:ext cx="5380074" cy="3547586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769BA02-613D-1C4B-B47E-3F159903D203}"/>
                </a:ext>
              </a:extLst>
            </p:cNvPr>
            <p:cNvSpPr/>
            <p:nvPr/>
          </p:nvSpPr>
          <p:spPr>
            <a:xfrm>
              <a:off x="7347835" y="3609942"/>
              <a:ext cx="179882" cy="17988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9E06E24-5349-6742-B2E8-C224CA319BFB}"/>
                </a:ext>
              </a:extLst>
            </p:cNvPr>
            <p:cNvSpPr/>
            <p:nvPr/>
          </p:nvSpPr>
          <p:spPr>
            <a:xfrm>
              <a:off x="11548360" y="3609942"/>
              <a:ext cx="179882" cy="17988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68DDE3C-AB9E-5B44-A0FA-CB447E7DC467}"/>
                </a:ext>
              </a:extLst>
            </p:cNvPr>
            <p:cNvSpPr/>
            <p:nvPr/>
          </p:nvSpPr>
          <p:spPr>
            <a:xfrm>
              <a:off x="11548360" y="6279416"/>
              <a:ext cx="179882" cy="179882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3447DA2-5833-8F42-BE92-A3DE9BC408A0}"/>
                </a:ext>
              </a:extLst>
            </p:cNvPr>
            <p:cNvSpPr/>
            <p:nvPr/>
          </p:nvSpPr>
          <p:spPr>
            <a:xfrm>
              <a:off x="7347835" y="6279416"/>
              <a:ext cx="179882" cy="17988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dist="50800" sx="1000" sy="1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AAB1437-7BC1-AE47-8032-24C89F5D31E0}"/>
              </a:ext>
            </a:extLst>
          </p:cNvPr>
          <p:cNvSpPr txBox="1"/>
          <p:nvPr/>
        </p:nvSpPr>
        <p:spPr>
          <a:xfrm>
            <a:off x="4359671" y="820822"/>
            <a:ext cx="76592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venir Heavy" panose="02000503020000020003" pitchFamily="2" charset="0"/>
              </a:rPr>
              <a:t>SELF EMPLOYED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C729FC7-8AC2-A742-B9AA-F96C25EBA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454" y="2013487"/>
            <a:ext cx="5703546" cy="2629635"/>
          </a:xfrm>
          <a:prstGeom prst="rect">
            <a:avLst/>
          </a:prstGeom>
        </p:spPr>
      </p:pic>
      <p:pic>
        <p:nvPicPr>
          <p:cNvPr id="22" name="Picture 21" descr="A screenshot of a person&#10;&#10;Description automatically generated">
            <a:extLst>
              <a:ext uri="{FF2B5EF4-FFF2-40B4-BE49-F238E27FC236}">
                <a16:creationId xmlns:a16="http://schemas.microsoft.com/office/drawing/2014/main" id="{596C57BB-F273-6244-9BD5-52EBC3D9D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8454" y="3151334"/>
            <a:ext cx="5682653" cy="1766607"/>
          </a:xfrm>
          <a:prstGeom prst="rect">
            <a:avLst/>
          </a:prstGeom>
        </p:spPr>
      </p:pic>
      <p:pic>
        <p:nvPicPr>
          <p:cNvPr id="20" name="Picture 1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A5FB4A0-4524-EC42-939A-2A0C90BF27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901" y="4370436"/>
            <a:ext cx="5682652" cy="24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76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busy city street&#10;&#10;Description automatically generated">
            <a:extLst>
              <a:ext uri="{FF2B5EF4-FFF2-40B4-BE49-F238E27FC236}">
                <a16:creationId xmlns:a16="http://schemas.microsoft.com/office/drawing/2014/main" id="{AF3BA394-3C74-FC41-9DF9-65B5D27BB1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brightnessContrast bright="-22000" contras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Frame 20">
            <a:extLst>
              <a:ext uri="{FF2B5EF4-FFF2-40B4-BE49-F238E27FC236}">
                <a16:creationId xmlns:a16="http://schemas.microsoft.com/office/drawing/2014/main" id="{1F99A136-F5BB-0C42-8538-251DFE3CC4A8}"/>
              </a:ext>
            </a:extLst>
          </p:cNvPr>
          <p:cNvSpPr/>
          <p:nvPr/>
        </p:nvSpPr>
        <p:spPr>
          <a:xfrm>
            <a:off x="4468415" y="1060846"/>
            <a:ext cx="3255169" cy="4736307"/>
          </a:xfrm>
          <a:prstGeom prst="frame">
            <a:avLst/>
          </a:prstGeom>
          <a:gradFill>
            <a:gsLst>
              <a:gs pos="51000">
                <a:srgbClr val="FFFFFF">
                  <a:alpha val="1000"/>
                </a:srgbClr>
              </a:gs>
              <a:gs pos="0">
                <a:srgbClr val="FFFFFF">
                  <a:lumMod val="100000"/>
                </a:srgb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F6B59B-C3D7-E146-9B7F-275DDD5FC835}"/>
              </a:ext>
            </a:extLst>
          </p:cNvPr>
          <p:cNvSpPr txBox="1"/>
          <p:nvPr/>
        </p:nvSpPr>
        <p:spPr>
          <a:xfrm>
            <a:off x="157164" y="2674946"/>
            <a:ext cx="1203483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Avenir Heavy" panose="02000503020000020003" pitchFamily="2" charset="0"/>
              </a:rPr>
              <a:t>THANK YOU</a:t>
            </a:r>
          </a:p>
          <a:p>
            <a:pPr algn="ctr"/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MICHAEL CANDY - JCDS 08 JKT</a:t>
            </a:r>
          </a:p>
        </p:txBody>
      </p:sp>
    </p:spTree>
    <p:extLst>
      <p:ext uri="{BB962C8B-B14F-4D97-AF65-F5344CB8AC3E}">
        <p14:creationId xmlns:p14="http://schemas.microsoft.com/office/powerpoint/2010/main" val="38576064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EA62813-F994-CA49-8D2C-A0251CAE92A0}"/>
              </a:ext>
            </a:extLst>
          </p:cNvPr>
          <p:cNvSpPr/>
          <p:nvPr/>
        </p:nvSpPr>
        <p:spPr>
          <a:xfrm>
            <a:off x="-7344" y="-51998"/>
            <a:ext cx="12199344" cy="6909998"/>
          </a:xfrm>
          <a:prstGeom prst="rect">
            <a:avLst/>
          </a:prstGeom>
          <a:solidFill>
            <a:srgbClr val="4A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A525B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1F8EB9-4937-6C41-9A4A-D9C00C2DADBB}"/>
              </a:ext>
            </a:extLst>
          </p:cNvPr>
          <p:cNvSpPr/>
          <p:nvPr/>
        </p:nvSpPr>
        <p:spPr>
          <a:xfrm>
            <a:off x="5415998" y="-51998"/>
            <a:ext cx="2845128" cy="2762250"/>
          </a:xfrm>
          <a:prstGeom prst="rect">
            <a:avLst/>
          </a:prstGeom>
          <a:solidFill>
            <a:srgbClr val="829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4A525B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874C5F3-7042-3347-9F2C-339711152463}"/>
              </a:ext>
            </a:extLst>
          </p:cNvPr>
          <p:cNvSpPr/>
          <p:nvPr/>
        </p:nvSpPr>
        <p:spPr>
          <a:xfrm>
            <a:off x="-1" y="3048000"/>
            <a:ext cx="3906313" cy="3792523"/>
          </a:xfrm>
          <a:prstGeom prst="rect">
            <a:avLst/>
          </a:prstGeom>
          <a:solidFill>
            <a:srgbClr val="829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hand holding a toothbrush&#10;&#10;Description automatically generated">
            <a:extLst>
              <a:ext uri="{FF2B5EF4-FFF2-40B4-BE49-F238E27FC236}">
                <a16:creationId xmlns:a16="http://schemas.microsoft.com/office/drawing/2014/main" id="{68DCEBC6-559F-9644-B8D6-F47260A8F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4717" y="890583"/>
            <a:ext cx="4314124" cy="5219700"/>
          </a:xfrm>
          <a:prstGeom prst="rect">
            <a:avLst/>
          </a:prstGeom>
          <a:effectLst>
            <a:glow rad="444500">
              <a:schemeClr val="tx1">
                <a:alpha val="19000"/>
              </a:schemeClr>
            </a:glow>
            <a:outerShdw dist="50800" sx="1000" sy="1000" algn="ctr" rotWithShape="0">
              <a:srgbClr val="000000"/>
            </a:outerShdw>
            <a:reflection stA="0" endPos="0" dist="7620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DFCB0B-46C7-5441-8B74-47ABB26D2DFB}"/>
              </a:ext>
            </a:extLst>
          </p:cNvPr>
          <p:cNvSpPr txBox="1"/>
          <p:nvPr/>
        </p:nvSpPr>
        <p:spPr>
          <a:xfrm>
            <a:off x="5993905" y="1202398"/>
            <a:ext cx="53923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2800" b="1" dirty="0">
                <a:solidFill>
                  <a:schemeClr val="bg1"/>
                </a:solidFill>
                <a:latin typeface="Avenir Book" panose="02000503020000020003" pitchFamily="2" charset="0"/>
              </a:rPr>
              <a:t>Dream Housing Finance company deals in all home loans. They have presence across all urban, semi urban and rural areas. </a:t>
            </a:r>
          </a:p>
          <a:p>
            <a:pPr algn="r"/>
            <a:endParaRPr lang="en-ID" sz="2800" b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ID" sz="2800" b="1" dirty="0">
                <a:solidFill>
                  <a:schemeClr val="bg1"/>
                </a:solidFill>
                <a:latin typeface="Avenir Book" panose="02000503020000020003" pitchFamily="2" charset="0"/>
              </a:rPr>
              <a:t>Customer first apply for home loan after that company validates the customer eligibility for loan.</a:t>
            </a:r>
            <a:endParaRPr lang="en-US" sz="2800" b="1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D4465-3E99-1A47-AE63-633E0614E1E4}"/>
              </a:ext>
            </a:extLst>
          </p:cNvPr>
          <p:cNvSpPr txBox="1"/>
          <p:nvPr/>
        </p:nvSpPr>
        <p:spPr>
          <a:xfrm>
            <a:off x="6174387" y="6051158"/>
            <a:ext cx="5031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D" sz="1400" u="sng" dirty="0">
                <a:solidFill>
                  <a:schemeClr val="bg1"/>
                </a:solidFill>
                <a:latin typeface="Avenir Book" panose="02000503020000020003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https://www.kaggle.com/madhansing/bank-loan2</a:t>
            </a:r>
            <a:r>
              <a:rPr lang="en-ID" sz="1400" dirty="0">
                <a:solidFill>
                  <a:schemeClr val="bg1"/>
                </a:solidFill>
                <a:latin typeface="Avenir Book" panose="02000503020000020003" pitchFamily="2" charset="0"/>
              </a:rPr>
              <a:t> </a:t>
            </a:r>
          </a:p>
          <a:p>
            <a:pPr algn="r"/>
            <a:r>
              <a:rPr lang="en-ID" sz="1400" dirty="0">
                <a:solidFill>
                  <a:schemeClr val="bg1"/>
                </a:solidFill>
                <a:latin typeface="Avenir Book" panose="02000503020000020003" pitchFamily="2" charset="0"/>
              </a:rPr>
              <a:t>by Madhan </a:t>
            </a:r>
            <a:r>
              <a:rPr lang="en-ID" sz="1400" dirty="0" err="1">
                <a:solidFill>
                  <a:schemeClr val="bg1"/>
                </a:solidFill>
                <a:latin typeface="Avenir Book" panose="02000503020000020003" pitchFamily="2" charset="0"/>
              </a:rPr>
              <a:t>singh</a:t>
            </a:r>
            <a:endParaRPr lang="en-US" sz="14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C37A60-795C-EA42-AF4F-09A0BBB7A189}"/>
              </a:ext>
            </a:extLst>
          </p:cNvPr>
          <p:cNvSpPr txBox="1"/>
          <p:nvPr/>
        </p:nvSpPr>
        <p:spPr>
          <a:xfrm>
            <a:off x="1415220" y="2715603"/>
            <a:ext cx="3621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4A525B"/>
                </a:solidFill>
                <a:latin typeface="Avenir Heavy" panose="02000503020000020003" pitchFamily="2" charset="0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011296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 animBg="1"/>
      <p:bldP spid="11" grpId="2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 up of a basketball game&#10;&#10;Description automatically generated">
            <a:extLst>
              <a:ext uri="{FF2B5EF4-FFF2-40B4-BE49-F238E27FC236}">
                <a16:creationId xmlns:a16="http://schemas.microsoft.com/office/drawing/2014/main" id="{6E04B563-31E2-E84F-8127-3F7B3D749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93074" y="-456825"/>
            <a:ext cx="5598926" cy="77716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3490440-0481-A14B-96C0-3A93430A2361}"/>
              </a:ext>
            </a:extLst>
          </p:cNvPr>
          <p:cNvSpPr txBox="1"/>
          <p:nvPr/>
        </p:nvSpPr>
        <p:spPr>
          <a:xfrm>
            <a:off x="7251294" y="2459504"/>
            <a:ext cx="49407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0" b="1" dirty="0">
                <a:solidFill>
                  <a:schemeClr val="bg1"/>
                </a:solidFill>
                <a:latin typeface="Avenir Heavy" panose="02000503020000020003" pitchFamily="2" charset="0"/>
              </a:rPr>
              <a:t>GOAL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51E92B-F026-B744-8679-BC93762F4B38}"/>
              </a:ext>
            </a:extLst>
          </p:cNvPr>
          <p:cNvSpPr/>
          <p:nvPr/>
        </p:nvSpPr>
        <p:spPr>
          <a:xfrm>
            <a:off x="0" y="1918649"/>
            <a:ext cx="6593074" cy="1448046"/>
          </a:xfrm>
          <a:prstGeom prst="rect">
            <a:avLst/>
          </a:prstGeom>
          <a:solidFill>
            <a:srgbClr val="4A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5E7348-3C1F-4E4C-ADF2-961F78DBB1EC}"/>
              </a:ext>
            </a:extLst>
          </p:cNvPr>
          <p:cNvSpPr txBox="1"/>
          <p:nvPr/>
        </p:nvSpPr>
        <p:spPr>
          <a:xfrm>
            <a:off x="95250" y="2004657"/>
            <a:ext cx="8877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sz="4000" b="1" dirty="0">
                <a:solidFill>
                  <a:schemeClr val="bg1"/>
                </a:solidFill>
                <a:latin typeface="Avenir Book" panose="02000503020000020003" pitchFamily="2" charset="0"/>
              </a:rPr>
              <a:t> Predict Customer Loan </a:t>
            </a:r>
          </a:p>
          <a:p>
            <a:r>
              <a:rPr lang="en-US" sz="4000" b="1" dirty="0">
                <a:solidFill>
                  <a:schemeClr val="bg1"/>
                </a:solidFill>
                <a:latin typeface="Avenir Book" panose="02000503020000020003" pitchFamily="2" charset="0"/>
              </a:rPr>
              <a:t>      Eligibility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6C0528-9874-DB46-8308-9A3D7C90CB50}"/>
              </a:ext>
            </a:extLst>
          </p:cNvPr>
          <p:cNvSpPr/>
          <p:nvPr/>
        </p:nvSpPr>
        <p:spPr>
          <a:xfrm>
            <a:off x="0" y="3916792"/>
            <a:ext cx="6593074" cy="1448046"/>
          </a:xfrm>
          <a:prstGeom prst="rect">
            <a:avLst/>
          </a:prstGeom>
          <a:solidFill>
            <a:srgbClr val="4A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CE382C4-79A0-014E-AB47-21860E3093B6}"/>
              </a:ext>
            </a:extLst>
          </p:cNvPr>
          <p:cNvSpPr txBox="1"/>
          <p:nvPr/>
        </p:nvSpPr>
        <p:spPr>
          <a:xfrm>
            <a:off x="95250" y="4041399"/>
            <a:ext cx="906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 startAt="2"/>
            </a:pPr>
            <a:r>
              <a:rPr lang="en-US" sz="4000" b="1" dirty="0">
                <a:solidFill>
                  <a:schemeClr val="bg1"/>
                </a:solidFill>
                <a:latin typeface="Avenir Book" panose="02000503020000020003" pitchFamily="2" charset="0"/>
              </a:rPr>
              <a:t>Opportunity for the </a:t>
            </a:r>
          </a:p>
          <a:p>
            <a:r>
              <a:rPr lang="en-US" sz="4000" b="1" dirty="0">
                <a:solidFill>
                  <a:schemeClr val="bg1"/>
                </a:solidFill>
                <a:latin typeface="Avenir Book" panose="02000503020000020003" pitchFamily="2" charset="0"/>
              </a:rPr>
              <a:t>     Company?</a:t>
            </a:r>
          </a:p>
        </p:txBody>
      </p:sp>
    </p:spTree>
    <p:extLst>
      <p:ext uri="{BB962C8B-B14F-4D97-AF65-F5344CB8AC3E}">
        <p14:creationId xmlns:p14="http://schemas.microsoft.com/office/powerpoint/2010/main" val="427134956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remote control&#10;&#10;Description automatically generated">
            <a:extLst>
              <a:ext uri="{FF2B5EF4-FFF2-40B4-BE49-F238E27FC236}">
                <a16:creationId xmlns:a16="http://schemas.microsoft.com/office/drawing/2014/main" id="{197F6960-E97A-F844-B5C3-297F0B3B93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saturation sat="70000"/>
                    </a14:imgEffect>
                    <a14:imgEffect>
                      <a14:brightnessContrast bright="-24000" contrast="2000"/>
                    </a14:imgEffect>
                  </a14:imgLayer>
                </a14:imgProps>
              </a:ext>
            </a:extLst>
          </a:blip>
          <a:srcRect t="15087" b="9913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C6DCAE-5689-AC4B-9C3C-7E7E3A53E028}"/>
              </a:ext>
            </a:extLst>
          </p:cNvPr>
          <p:cNvSpPr txBox="1"/>
          <p:nvPr/>
        </p:nvSpPr>
        <p:spPr>
          <a:xfrm>
            <a:off x="3381945" y="1123950"/>
            <a:ext cx="54280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Avenir Heavy" panose="02000503020000020003" pitchFamily="2" charset="0"/>
              </a:rPr>
              <a:t>FINTECH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FAC374-765E-2347-B1CE-BD873A0C988E}"/>
              </a:ext>
            </a:extLst>
          </p:cNvPr>
          <p:cNvSpPr/>
          <p:nvPr/>
        </p:nvSpPr>
        <p:spPr>
          <a:xfrm>
            <a:off x="0" y="3238500"/>
            <a:ext cx="4038600" cy="3619500"/>
          </a:xfrm>
          <a:prstGeom prst="rect">
            <a:avLst/>
          </a:prstGeom>
          <a:solidFill>
            <a:srgbClr val="4A52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b="1" dirty="0">
              <a:latin typeface="Avenir Heavy" panose="02000503020000020003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9CEBE5-0DE1-A941-83BB-D0B5A8DC4580}"/>
              </a:ext>
            </a:extLst>
          </p:cNvPr>
          <p:cNvSpPr/>
          <p:nvPr/>
        </p:nvSpPr>
        <p:spPr>
          <a:xfrm>
            <a:off x="4038600" y="3238500"/>
            <a:ext cx="4076690" cy="3619500"/>
          </a:xfrm>
          <a:prstGeom prst="rect">
            <a:avLst/>
          </a:prstGeom>
          <a:solidFill>
            <a:srgbClr val="193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A5CF564-A618-914E-8FAD-2AE87D1BFF09}"/>
              </a:ext>
            </a:extLst>
          </p:cNvPr>
          <p:cNvSpPr/>
          <p:nvPr/>
        </p:nvSpPr>
        <p:spPr>
          <a:xfrm>
            <a:off x="8115290" y="3238500"/>
            <a:ext cx="4038600" cy="3619500"/>
          </a:xfrm>
          <a:prstGeom prst="rect">
            <a:avLst/>
          </a:prstGeom>
          <a:solidFill>
            <a:srgbClr val="829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5DC431-04A1-914B-BAEE-D6798D99BF1D}"/>
              </a:ext>
            </a:extLst>
          </p:cNvPr>
          <p:cNvSpPr txBox="1"/>
          <p:nvPr/>
        </p:nvSpPr>
        <p:spPr>
          <a:xfrm>
            <a:off x="514354" y="4386528"/>
            <a:ext cx="26574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Heavy" panose="02000503020000020003" pitchFamily="2" charset="0"/>
              </a:rPr>
              <a:t>PAYMENT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venir Heavy" panose="02000503020000020003" pitchFamily="2" charset="0"/>
              </a:rPr>
              <a:t>GATEWAY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B8EEB5C-A3C2-9F47-8D4E-6936B6F543AE}"/>
              </a:ext>
            </a:extLst>
          </p:cNvPr>
          <p:cNvSpPr txBox="1"/>
          <p:nvPr/>
        </p:nvSpPr>
        <p:spPr>
          <a:xfrm>
            <a:off x="4943464" y="4410611"/>
            <a:ext cx="23050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Heavy" panose="02000503020000020003" pitchFamily="2" charset="0"/>
              </a:rPr>
              <a:t>DIGITAL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Avenir Heavy" panose="02000503020000020003" pitchFamily="2" charset="0"/>
              </a:rPr>
              <a:t>WALLET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2EB127-B24C-D44E-AFFC-6D4C77AB2787}"/>
              </a:ext>
            </a:extLst>
          </p:cNvPr>
          <p:cNvSpPr txBox="1"/>
          <p:nvPr/>
        </p:nvSpPr>
        <p:spPr>
          <a:xfrm>
            <a:off x="8982066" y="4718387"/>
            <a:ext cx="2531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Avenir Heavy" panose="02000503020000020003" pitchFamily="2" charset="0"/>
              </a:rPr>
              <a:t>LENDING</a:t>
            </a:r>
          </a:p>
        </p:txBody>
      </p:sp>
    </p:spTree>
    <p:extLst>
      <p:ext uri="{BB962C8B-B14F-4D97-AF65-F5344CB8AC3E}">
        <p14:creationId xmlns:p14="http://schemas.microsoft.com/office/powerpoint/2010/main" val="899636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3" grpId="0" animBg="1"/>
      <p:bldP spid="24" grpId="0" animBg="1"/>
      <p:bldP spid="8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ouse on the side of a road&#10;&#10;Description automatically generated">
            <a:extLst>
              <a:ext uri="{FF2B5EF4-FFF2-40B4-BE49-F238E27FC236}">
                <a16:creationId xmlns:a16="http://schemas.microsoft.com/office/drawing/2014/main" id="{3B83201A-E7D7-5742-90A6-FAA80938DF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7000" contrast="-5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BE42132-F795-B047-BD3E-753E462AB20A}"/>
              </a:ext>
            </a:extLst>
          </p:cNvPr>
          <p:cNvGrpSpPr/>
          <p:nvPr/>
        </p:nvGrpSpPr>
        <p:grpSpPr>
          <a:xfrm>
            <a:off x="3949700" y="980570"/>
            <a:ext cx="4292600" cy="4710582"/>
            <a:chOff x="3949700" y="980570"/>
            <a:chExt cx="4292600" cy="4710582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3192642-CFEF-A84A-A5E3-D7DF2448FAF0}"/>
                </a:ext>
              </a:extLst>
            </p:cNvPr>
            <p:cNvSpPr txBox="1"/>
            <p:nvPr/>
          </p:nvSpPr>
          <p:spPr>
            <a:xfrm>
              <a:off x="4254500" y="1166837"/>
              <a:ext cx="3683000" cy="4524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latin typeface="Avenir Heavy" panose="02000503020000020003" pitchFamily="2" charset="0"/>
                </a:rPr>
                <a:t>TYPE OF LOAN</a:t>
              </a:r>
            </a:p>
          </p:txBody>
        </p:sp>
        <p:sp>
          <p:nvSpPr>
            <p:cNvPr id="3" name="Half Frame 2">
              <a:extLst>
                <a:ext uri="{FF2B5EF4-FFF2-40B4-BE49-F238E27FC236}">
                  <a16:creationId xmlns:a16="http://schemas.microsoft.com/office/drawing/2014/main" id="{A98F88BA-069F-A941-A92C-3A84917A789A}"/>
                </a:ext>
              </a:extLst>
            </p:cNvPr>
            <p:cNvSpPr/>
            <p:nvPr/>
          </p:nvSpPr>
          <p:spPr>
            <a:xfrm>
              <a:off x="3949700" y="980570"/>
              <a:ext cx="609600" cy="3064933"/>
            </a:xfrm>
            <a:prstGeom prst="halfFram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Half Frame 5">
              <a:extLst>
                <a:ext uri="{FF2B5EF4-FFF2-40B4-BE49-F238E27FC236}">
                  <a16:creationId xmlns:a16="http://schemas.microsoft.com/office/drawing/2014/main" id="{74087F86-938D-274E-890A-F0D5A2375B7F}"/>
                </a:ext>
              </a:extLst>
            </p:cNvPr>
            <p:cNvSpPr/>
            <p:nvPr/>
          </p:nvSpPr>
          <p:spPr>
            <a:xfrm flipH="1" flipV="1">
              <a:off x="7632700" y="2626217"/>
              <a:ext cx="609600" cy="3064933"/>
            </a:xfrm>
            <a:prstGeom prst="halfFram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9348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>
        <p14:gallery dir="l"/>
      </p:transition>
    </mc:Choice>
    <mc:Fallback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ouse on the side of a road&#10;&#10;Description automatically generated">
            <a:extLst>
              <a:ext uri="{FF2B5EF4-FFF2-40B4-BE49-F238E27FC236}">
                <a16:creationId xmlns:a16="http://schemas.microsoft.com/office/drawing/2014/main" id="{726A9A8C-9CAC-F745-A484-EDDA855398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"/>
                    </a14:imgEffect>
                    <a14:imgEffect>
                      <a14:brightnessContrast bright="-7000" contrast="-5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D57381-B0FB-0245-8849-B6E078677C37}"/>
              </a:ext>
            </a:extLst>
          </p:cNvPr>
          <p:cNvSpPr/>
          <p:nvPr/>
        </p:nvSpPr>
        <p:spPr>
          <a:xfrm>
            <a:off x="0" y="1700724"/>
            <a:ext cx="6096000" cy="3456552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71D046-5D3C-1841-9F7F-EAE55EF2999D}"/>
              </a:ext>
            </a:extLst>
          </p:cNvPr>
          <p:cNvSpPr/>
          <p:nvPr/>
        </p:nvSpPr>
        <p:spPr>
          <a:xfrm>
            <a:off x="6095980" y="1700724"/>
            <a:ext cx="6096000" cy="3456552"/>
          </a:xfrm>
          <a:prstGeom prst="rect">
            <a:avLst/>
          </a:prstGeom>
          <a:solidFill>
            <a:srgbClr val="4A525B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DB6F4-FB5C-8743-BDBD-875A67F17A7C}"/>
              </a:ext>
            </a:extLst>
          </p:cNvPr>
          <p:cNvSpPr txBox="1"/>
          <p:nvPr/>
        </p:nvSpPr>
        <p:spPr>
          <a:xfrm>
            <a:off x="1965935" y="2228666"/>
            <a:ext cx="1493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venir Heavy" panose="02000503020000020003" pitchFamily="2" charset="0"/>
              </a:rPr>
              <a:t>BANK</a:t>
            </a:r>
          </a:p>
          <a:p>
            <a:endParaRPr lang="en-US" sz="3600" b="1" dirty="0">
              <a:latin typeface="Avenir Heavy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11798C-4BCA-4944-A514-D2E1139C2F19}"/>
              </a:ext>
            </a:extLst>
          </p:cNvPr>
          <p:cNvSpPr txBox="1"/>
          <p:nvPr/>
        </p:nvSpPr>
        <p:spPr>
          <a:xfrm>
            <a:off x="1249661" y="3048996"/>
            <a:ext cx="3596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HOME LOAN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STUDENT LOAN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CAR LOAN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PERSONAL LOAN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DDFF6-D4D5-474A-9915-78377A02FFCC}"/>
              </a:ext>
            </a:extLst>
          </p:cNvPr>
          <p:cNvSpPr txBox="1"/>
          <p:nvPr/>
        </p:nvSpPr>
        <p:spPr>
          <a:xfrm>
            <a:off x="8016260" y="2232292"/>
            <a:ext cx="22098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Avenir Heavy" panose="02000503020000020003" pitchFamily="2" charset="0"/>
              </a:rPr>
              <a:t>FINTECH</a:t>
            </a:r>
          </a:p>
          <a:p>
            <a:endParaRPr lang="en-US" sz="3600" b="1" dirty="0">
              <a:latin typeface="Avenir Heavy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2A83B2-6840-E441-9656-9563A39145BD}"/>
              </a:ext>
            </a:extLst>
          </p:cNvPr>
          <p:cNvSpPr txBox="1"/>
          <p:nvPr/>
        </p:nvSpPr>
        <p:spPr>
          <a:xfrm>
            <a:off x="7490411" y="3048996"/>
            <a:ext cx="35966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P2P LENDING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ONLINE PAYMENT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DIGITAL WALLET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INVESTMENT</a:t>
            </a:r>
          </a:p>
        </p:txBody>
      </p:sp>
    </p:spTree>
    <p:extLst>
      <p:ext uri="{BB962C8B-B14F-4D97-AF65-F5344CB8AC3E}">
        <p14:creationId xmlns:p14="http://schemas.microsoft.com/office/powerpoint/2010/main" val="422033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ame&#10;&#10;Description automatically generated">
            <a:extLst>
              <a:ext uri="{FF2B5EF4-FFF2-40B4-BE49-F238E27FC236}">
                <a16:creationId xmlns:a16="http://schemas.microsoft.com/office/drawing/2014/main" id="{C88593B1-2184-6F49-82F0-5225DE1D0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487"/>
                    </a14:imgEffect>
                    <a14:imgEffect>
                      <a14:saturation sat="101000"/>
                    </a14:imgEffect>
                    <a14:imgEffect>
                      <a14:brightnessContrast bright="-13000" contrast="2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F140B9E2-74F9-5448-B7D4-FBBD77BE134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custGeom>
            <a:avLst/>
            <a:gdLst/>
            <a:ahLst/>
            <a:cxnLst/>
            <a:rect l="l" t="t" r="r" b="b"/>
            <a:pathLst>
              <a:path w="6096000" h="6858000">
                <a:moveTo>
                  <a:pt x="1550262" y="3363975"/>
                </a:moveTo>
                <a:lnTo>
                  <a:pt x="1661352" y="3363975"/>
                </a:lnTo>
                <a:cubicBezTo>
                  <a:pt x="1677659" y="3363975"/>
                  <a:pt x="1694475" y="3364995"/>
                  <a:pt x="1711801" y="3367033"/>
                </a:cubicBezTo>
                <a:cubicBezTo>
                  <a:pt x="1729127" y="3369071"/>
                  <a:pt x="1744925" y="3373318"/>
                  <a:pt x="1759193" y="3379773"/>
                </a:cubicBezTo>
                <a:cubicBezTo>
                  <a:pt x="1773461" y="3386227"/>
                  <a:pt x="1785012" y="3395909"/>
                  <a:pt x="1793845" y="3408819"/>
                </a:cubicBezTo>
                <a:cubicBezTo>
                  <a:pt x="1802678" y="3421728"/>
                  <a:pt x="1807094" y="3438715"/>
                  <a:pt x="1807094" y="3459778"/>
                </a:cubicBezTo>
                <a:cubicBezTo>
                  <a:pt x="1807094" y="3483558"/>
                  <a:pt x="1802338" y="3502073"/>
                  <a:pt x="1792826" y="3515323"/>
                </a:cubicBezTo>
                <a:cubicBezTo>
                  <a:pt x="1783313" y="3528572"/>
                  <a:pt x="1770913" y="3538424"/>
                  <a:pt x="1755626" y="3544879"/>
                </a:cubicBezTo>
                <a:cubicBezTo>
                  <a:pt x="1740338" y="3551334"/>
                  <a:pt x="1723522" y="3555410"/>
                  <a:pt x="1705177" y="3557109"/>
                </a:cubicBezTo>
                <a:cubicBezTo>
                  <a:pt x="1686832" y="3558807"/>
                  <a:pt x="1668486" y="3559657"/>
                  <a:pt x="1650141" y="3559657"/>
                </a:cubicBezTo>
                <a:lnTo>
                  <a:pt x="1550262" y="3559657"/>
                </a:lnTo>
                <a:close/>
                <a:moveTo>
                  <a:pt x="931137" y="3363975"/>
                </a:moveTo>
                <a:lnTo>
                  <a:pt x="1022863" y="3363975"/>
                </a:lnTo>
                <a:cubicBezTo>
                  <a:pt x="1039849" y="3363975"/>
                  <a:pt x="1057515" y="3364995"/>
                  <a:pt x="1075860" y="3367033"/>
                </a:cubicBezTo>
                <a:cubicBezTo>
                  <a:pt x="1094205" y="3369071"/>
                  <a:pt x="1110851" y="3373657"/>
                  <a:pt x="1125799" y="3380792"/>
                </a:cubicBezTo>
                <a:cubicBezTo>
                  <a:pt x="1140747" y="3387926"/>
                  <a:pt x="1152977" y="3398118"/>
                  <a:pt x="1162490" y="3411367"/>
                </a:cubicBezTo>
                <a:cubicBezTo>
                  <a:pt x="1172002" y="3424616"/>
                  <a:pt x="1176758" y="3442452"/>
                  <a:pt x="1176758" y="3464873"/>
                </a:cubicBezTo>
                <a:cubicBezTo>
                  <a:pt x="1176758" y="3489334"/>
                  <a:pt x="1171493" y="3508358"/>
                  <a:pt x="1160961" y="3521947"/>
                </a:cubicBezTo>
                <a:cubicBezTo>
                  <a:pt x="1150430" y="3535536"/>
                  <a:pt x="1136841" y="3545728"/>
                  <a:pt x="1120194" y="3552523"/>
                </a:cubicBezTo>
                <a:cubicBezTo>
                  <a:pt x="1103547" y="3559317"/>
                  <a:pt x="1085372" y="3563394"/>
                  <a:pt x="1065668" y="3564753"/>
                </a:cubicBezTo>
                <a:cubicBezTo>
                  <a:pt x="1045964" y="3566112"/>
                  <a:pt x="1026940" y="3566791"/>
                  <a:pt x="1008594" y="3566791"/>
                </a:cubicBezTo>
                <a:lnTo>
                  <a:pt x="931137" y="3566791"/>
                </a:lnTo>
                <a:close/>
                <a:moveTo>
                  <a:pt x="2403483" y="3351745"/>
                </a:moveTo>
                <a:cubicBezTo>
                  <a:pt x="2440853" y="3351745"/>
                  <a:pt x="2474825" y="3358370"/>
                  <a:pt x="2505401" y="3371619"/>
                </a:cubicBezTo>
                <a:cubicBezTo>
                  <a:pt x="2535976" y="3384868"/>
                  <a:pt x="2562134" y="3403213"/>
                  <a:pt x="2583877" y="3426655"/>
                </a:cubicBezTo>
                <a:cubicBezTo>
                  <a:pt x="2605619" y="3450095"/>
                  <a:pt x="2622436" y="3477443"/>
                  <a:pt x="2634326" y="3508698"/>
                </a:cubicBezTo>
                <a:cubicBezTo>
                  <a:pt x="2646217" y="3539953"/>
                  <a:pt x="2652162" y="3573586"/>
                  <a:pt x="2652162" y="3609596"/>
                </a:cubicBezTo>
                <a:cubicBezTo>
                  <a:pt x="2652162" y="3648325"/>
                  <a:pt x="2646217" y="3683996"/>
                  <a:pt x="2634326" y="3716610"/>
                </a:cubicBezTo>
                <a:cubicBezTo>
                  <a:pt x="2622436" y="3749223"/>
                  <a:pt x="2605619" y="3777420"/>
                  <a:pt x="2583877" y="3801201"/>
                </a:cubicBezTo>
                <a:cubicBezTo>
                  <a:pt x="2562134" y="3824982"/>
                  <a:pt x="2535976" y="3843667"/>
                  <a:pt x="2505401" y="3857256"/>
                </a:cubicBezTo>
                <a:cubicBezTo>
                  <a:pt x="2474825" y="3870845"/>
                  <a:pt x="2440853" y="3877639"/>
                  <a:pt x="2403483" y="3877639"/>
                </a:cubicBezTo>
                <a:cubicBezTo>
                  <a:pt x="2366113" y="3877639"/>
                  <a:pt x="2332311" y="3870845"/>
                  <a:pt x="2302075" y="3857256"/>
                </a:cubicBezTo>
                <a:cubicBezTo>
                  <a:pt x="2271840" y="3843667"/>
                  <a:pt x="2245851" y="3824982"/>
                  <a:pt x="2224108" y="3801201"/>
                </a:cubicBezTo>
                <a:cubicBezTo>
                  <a:pt x="2202366" y="3777420"/>
                  <a:pt x="2185549" y="3749223"/>
                  <a:pt x="2173659" y="3716610"/>
                </a:cubicBezTo>
                <a:cubicBezTo>
                  <a:pt x="2161769" y="3683996"/>
                  <a:pt x="2155823" y="3648325"/>
                  <a:pt x="2155824" y="3609596"/>
                </a:cubicBezTo>
                <a:cubicBezTo>
                  <a:pt x="2155823" y="3573586"/>
                  <a:pt x="2161769" y="3539953"/>
                  <a:pt x="2173659" y="3508698"/>
                </a:cubicBezTo>
                <a:cubicBezTo>
                  <a:pt x="2185549" y="3477443"/>
                  <a:pt x="2202366" y="3450095"/>
                  <a:pt x="2224108" y="3426655"/>
                </a:cubicBezTo>
                <a:cubicBezTo>
                  <a:pt x="2245851" y="3403213"/>
                  <a:pt x="2271840" y="3384868"/>
                  <a:pt x="2302075" y="3371619"/>
                </a:cubicBezTo>
                <a:cubicBezTo>
                  <a:pt x="2332311" y="3358370"/>
                  <a:pt x="2366113" y="3351745"/>
                  <a:pt x="2403483" y="3351745"/>
                </a:cubicBezTo>
                <a:close/>
                <a:moveTo>
                  <a:pt x="3603071" y="3253904"/>
                </a:moveTo>
                <a:lnTo>
                  <a:pt x="3603071" y="3975480"/>
                </a:lnTo>
                <a:lnTo>
                  <a:pt x="4099409" y="3975480"/>
                </a:lnTo>
                <a:lnTo>
                  <a:pt x="4099409" y="3859294"/>
                </a:lnTo>
                <a:lnTo>
                  <a:pt x="3731487" y="3859294"/>
                </a:lnTo>
                <a:lnTo>
                  <a:pt x="3731487" y="3663613"/>
                </a:lnTo>
                <a:lnTo>
                  <a:pt x="4062719" y="3663613"/>
                </a:lnTo>
                <a:lnTo>
                  <a:pt x="4062719" y="3547427"/>
                </a:lnTo>
                <a:lnTo>
                  <a:pt x="3731487" y="3547427"/>
                </a:lnTo>
                <a:lnTo>
                  <a:pt x="3731487" y="3370090"/>
                </a:lnTo>
                <a:lnTo>
                  <a:pt x="4081064" y="3370090"/>
                </a:lnTo>
                <a:lnTo>
                  <a:pt x="4081064" y="3253904"/>
                </a:lnTo>
                <a:close/>
                <a:moveTo>
                  <a:pt x="1421846" y="3253904"/>
                </a:moveTo>
                <a:lnTo>
                  <a:pt x="1421846" y="3975480"/>
                </a:lnTo>
                <a:lnTo>
                  <a:pt x="1550262" y="3975480"/>
                </a:lnTo>
                <a:lnTo>
                  <a:pt x="1550262" y="3669728"/>
                </a:lnTo>
                <a:lnTo>
                  <a:pt x="1644026" y="3669728"/>
                </a:lnTo>
                <a:lnTo>
                  <a:pt x="1811171" y="3975480"/>
                </a:lnTo>
                <a:lnTo>
                  <a:pt x="1966086" y="3975480"/>
                </a:lnTo>
                <a:lnTo>
                  <a:pt x="1774481" y="3656478"/>
                </a:lnTo>
                <a:cubicBezTo>
                  <a:pt x="1828157" y="3649004"/>
                  <a:pt x="1869434" y="3627602"/>
                  <a:pt x="1898310" y="3592270"/>
                </a:cubicBezTo>
                <a:cubicBezTo>
                  <a:pt x="1927187" y="3556939"/>
                  <a:pt x="1941625" y="3513114"/>
                  <a:pt x="1941625" y="3460797"/>
                </a:cubicBezTo>
                <a:cubicBezTo>
                  <a:pt x="1941625" y="3420030"/>
                  <a:pt x="1934151" y="3386397"/>
                  <a:pt x="1919204" y="3359898"/>
                </a:cubicBezTo>
                <a:cubicBezTo>
                  <a:pt x="1904256" y="3333400"/>
                  <a:pt x="1884212" y="3312337"/>
                  <a:pt x="1859072" y="3296710"/>
                </a:cubicBezTo>
                <a:cubicBezTo>
                  <a:pt x="1833933" y="3281082"/>
                  <a:pt x="1805226" y="3270041"/>
                  <a:pt x="1772952" y="3263586"/>
                </a:cubicBezTo>
                <a:cubicBezTo>
                  <a:pt x="1740678" y="3257132"/>
                  <a:pt x="1707215" y="3253904"/>
                  <a:pt x="1672563" y="3253904"/>
                </a:cubicBezTo>
                <a:close/>
                <a:moveTo>
                  <a:pt x="802721" y="3253904"/>
                </a:moveTo>
                <a:lnTo>
                  <a:pt x="802721" y="3975480"/>
                </a:lnTo>
                <a:lnTo>
                  <a:pt x="931137" y="3975480"/>
                </a:lnTo>
                <a:lnTo>
                  <a:pt x="931137" y="3676862"/>
                </a:lnTo>
                <a:lnTo>
                  <a:pt x="1022863" y="3676862"/>
                </a:lnTo>
                <a:cubicBezTo>
                  <a:pt x="1060912" y="3676862"/>
                  <a:pt x="1097432" y="3674144"/>
                  <a:pt x="1132424" y="3668709"/>
                </a:cubicBezTo>
                <a:cubicBezTo>
                  <a:pt x="1167416" y="3663273"/>
                  <a:pt x="1198161" y="3652911"/>
                  <a:pt x="1224659" y="3637624"/>
                </a:cubicBezTo>
                <a:cubicBezTo>
                  <a:pt x="1251158" y="3622336"/>
                  <a:pt x="1272221" y="3600764"/>
                  <a:pt x="1287848" y="3572906"/>
                </a:cubicBezTo>
                <a:cubicBezTo>
                  <a:pt x="1303476" y="3545049"/>
                  <a:pt x="1311289" y="3508358"/>
                  <a:pt x="1311289" y="3462835"/>
                </a:cubicBezTo>
                <a:cubicBezTo>
                  <a:pt x="1311289" y="3422748"/>
                  <a:pt x="1303985" y="3389285"/>
                  <a:pt x="1289377" y="3362446"/>
                </a:cubicBezTo>
                <a:cubicBezTo>
                  <a:pt x="1274769" y="3335608"/>
                  <a:pt x="1255235" y="3314206"/>
                  <a:pt x="1230774" y="3298239"/>
                </a:cubicBezTo>
                <a:cubicBezTo>
                  <a:pt x="1206314" y="3282271"/>
                  <a:pt x="1177947" y="3270891"/>
                  <a:pt x="1145673" y="3264096"/>
                </a:cubicBezTo>
                <a:cubicBezTo>
                  <a:pt x="1113399" y="3257302"/>
                  <a:pt x="1079937" y="3253904"/>
                  <a:pt x="1045285" y="3253904"/>
                </a:cubicBezTo>
                <a:close/>
                <a:moveTo>
                  <a:pt x="5043746" y="3235559"/>
                </a:moveTo>
                <a:cubicBezTo>
                  <a:pt x="5010452" y="3235559"/>
                  <a:pt x="4977839" y="3239976"/>
                  <a:pt x="4945905" y="3248808"/>
                </a:cubicBezTo>
                <a:cubicBezTo>
                  <a:pt x="4913971" y="3257641"/>
                  <a:pt x="4885604" y="3271061"/>
                  <a:pt x="4860804" y="3289066"/>
                </a:cubicBezTo>
                <a:cubicBezTo>
                  <a:pt x="4836004" y="3307071"/>
                  <a:pt x="4815960" y="3329663"/>
                  <a:pt x="4800673" y="3356841"/>
                </a:cubicBezTo>
                <a:cubicBezTo>
                  <a:pt x="4785385" y="3384019"/>
                  <a:pt x="4777741" y="3416293"/>
                  <a:pt x="4777741" y="3453663"/>
                </a:cubicBezTo>
                <a:cubicBezTo>
                  <a:pt x="4777741" y="3496468"/>
                  <a:pt x="4786234" y="3530610"/>
                  <a:pt x="4803221" y="3556090"/>
                </a:cubicBezTo>
                <a:cubicBezTo>
                  <a:pt x="4820207" y="3581569"/>
                  <a:pt x="4841270" y="3601953"/>
                  <a:pt x="4866410" y="3617240"/>
                </a:cubicBezTo>
                <a:cubicBezTo>
                  <a:pt x="4891549" y="3632528"/>
                  <a:pt x="4919067" y="3644588"/>
                  <a:pt x="4948963" y="3653421"/>
                </a:cubicBezTo>
                <a:cubicBezTo>
                  <a:pt x="4978858" y="3662254"/>
                  <a:pt x="5006376" y="3671596"/>
                  <a:pt x="5031516" y="3681448"/>
                </a:cubicBezTo>
                <a:cubicBezTo>
                  <a:pt x="5056655" y="3691300"/>
                  <a:pt x="5077718" y="3703360"/>
                  <a:pt x="5094705" y="3717629"/>
                </a:cubicBezTo>
                <a:cubicBezTo>
                  <a:pt x="5111691" y="3731897"/>
                  <a:pt x="5120184" y="3752281"/>
                  <a:pt x="5120184" y="3778779"/>
                </a:cubicBezTo>
                <a:cubicBezTo>
                  <a:pt x="5120184" y="3795086"/>
                  <a:pt x="5116447" y="3809525"/>
                  <a:pt x="5108973" y="3822094"/>
                </a:cubicBezTo>
                <a:cubicBezTo>
                  <a:pt x="5101499" y="3834664"/>
                  <a:pt x="5091647" y="3845026"/>
                  <a:pt x="5079417" y="3853179"/>
                </a:cubicBezTo>
                <a:cubicBezTo>
                  <a:pt x="5067187" y="3861333"/>
                  <a:pt x="5053598" y="3867448"/>
                  <a:pt x="5038650" y="3871524"/>
                </a:cubicBezTo>
                <a:cubicBezTo>
                  <a:pt x="5023702" y="3875601"/>
                  <a:pt x="5008754" y="3877639"/>
                  <a:pt x="4993806" y="3877639"/>
                </a:cubicBezTo>
                <a:cubicBezTo>
                  <a:pt x="4965269" y="3877639"/>
                  <a:pt x="4938261" y="3871015"/>
                  <a:pt x="4912782" y="3857765"/>
                </a:cubicBezTo>
                <a:cubicBezTo>
                  <a:pt x="4887303" y="3844516"/>
                  <a:pt x="4866749" y="3826001"/>
                  <a:pt x="4851122" y="3802220"/>
                </a:cubicBezTo>
                <a:lnTo>
                  <a:pt x="4754300" y="3895985"/>
                </a:lnTo>
                <a:cubicBezTo>
                  <a:pt x="4784196" y="3931316"/>
                  <a:pt x="4819867" y="3956456"/>
                  <a:pt x="4861314" y="3971403"/>
                </a:cubicBezTo>
                <a:cubicBezTo>
                  <a:pt x="4902760" y="3986351"/>
                  <a:pt x="4945905" y="3993825"/>
                  <a:pt x="4990749" y="3993825"/>
                </a:cubicBezTo>
                <a:cubicBezTo>
                  <a:pt x="5026080" y="3993825"/>
                  <a:pt x="5059713" y="3989069"/>
                  <a:pt x="5091647" y="3979557"/>
                </a:cubicBezTo>
                <a:cubicBezTo>
                  <a:pt x="5123581" y="3970045"/>
                  <a:pt x="5151608" y="3955776"/>
                  <a:pt x="5175729" y="3936752"/>
                </a:cubicBezTo>
                <a:cubicBezTo>
                  <a:pt x="5199849" y="3917727"/>
                  <a:pt x="5219044" y="3893776"/>
                  <a:pt x="5233312" y="3864900"/>
                </a:cubicBezTo>
                <a:cubicBezTo>
                  <a:pt x="5247581" y="3836023"/>
                  <a:pt x="5254715" y="3802220"/>
                  <a:pt x="5254715" y="3763492"/>
                </a:cubicBezTo>
                <a:cubicBezTo>
                  <a:pt x="5254715" y="3720686"/>
                  <a:pt x="5246222" y="3686374"/>
                  <a:pt x="5229236" y="3660555"/>
                </a:cubicBezTo>
                <a:cubicBezTo>
                  <a:pt x="5212249" y="3634736"/>
                  <a:pt x="5191186" y="3614013"/>
                  <a:pt x="5166047" y="3598385"/>
                </a:cubicBezTo>
                <a:cubicBezTo>
                  <a:pt x="5140907" y="3582758"/>
                  <a:pt x="5113389" y="3570528"/>
                  <a:pt x="5083494" y="3561695"/>
                </a:cubicBezTo>
                <a:cubicBezTo>
                  <a:pt x="5053598" y="3552862"/>
                  <a:pt x="5026080" y="3543690"/>
                  <a:pt x="5000940" y="3534177"/>
                </a:cubicBezTo>
                <a:cubicBezTo>
                  <a:pt x="4975800" y="3524665"/>
                  <a:pt x="4954738" y="3513454"/>
                  <a:pt x="4937752" y="3500545"/>
                </a:cubicBezTo>
                <a:cubicBezTo>
                  <a:pt x="4920765" y="3487635"/>
                  <a:pt x="4912272" y="3468950"/>
                  <a:pt x="4912272" y="3444490"/>
                </a:cubicBezTo>
                <a:cubicBezTo>
                  <a:pt x="4912272" y="3428183"/>
                  <a:pt x="4915669" y="3414085"/>
                  <a:pt x="4922464" y="3402194"/>
                </a:cubicBezTo>
                <a:cubicBezTo>
                  <a:pt x="4929259" y="3390304"/>
                  <a:pt x="4938261" y="3380622"/>
                  <a:pt x="4949472" y="3373148"/>
                </a:cubicBezTo>
                <a:cubicBezTo>
                  <a:pt x="4960683" y="3365674"/>
                  <a:pt x="4973253" y="3360238"/>
                  <a:pt x="4987182" y="3356841"/>
                </a:cubicBezTo>
                <a:cubicBezTo>
                  <a:pt x="5001110" y="3353444"/>
                  <a:pt x="5015548" y="3351745"/>
                  <a:pt x="5030497" y="3351745"/>
                </a:cubicBezTo>
                <a:cubicBezTo>
                  <a:pt x="5055636" y="3351745"/>
                  <a:pt x="5079587" y="3356331"/>
                  <a:pt x="5102349" y="3365504"/>
                </a:cubicBezTo>
                <a:cubicBezTo>
                  <a:pt x="5125110" y="3374677"/>
                  <a:pt x="5143285" y="3389115"/>
                  <a:pt x="5156874" y="3408819"/>
                </a:cubicBezTo>
                <a:lnTo>
                  <a:pt x="5250638" y="3309959"/>
                </a:lnTo>
                <a:cubicBezTo>
                  <a:pt x="5222101" y="3283460"/>
                  <a:pt x="5189998" y="3264436"/>
                  <a:pt x="5154326" y="3252885"/>
                </a:cubicBezTo>
                <a:cubicBezTo>
                  <a:pt x="5118655" y="3241334"/>
                  <a:pt x="5081795" y="3235559"/>
                  <a:pt x="5043746" y="3235559"/>
                </a:cubicBezTo>
                <a:close/>
                <a:moveTo>
                  <a:pt x="4462721" y="3235559"/>
                </a:moveTo>
                <a:cubicBezTo>
                  <a:pt x="4429428" y="3235559"/>
                  <a:pt x="4396814" y="3239976"/>
                  <a:pt x="4364880" y="3248808"/>
                </a:cubicBezTo>
                <a:cubicBezTo>
                  <a:pt x="4332946" y="3257641"/>
                  <a:pt x="4304579" y="3271061"/>
                  <a:pt x="4279779" y="3289066"/>
                </a:cubicBezTo>
                <a:cubicBezTo>
                  <a:pt x="4254979" y="3307071"/>
                  <a:pt x="4234935" y="3329663"/>
                  <a:pt x="4219648" y="3356841"/>
                </a:cubicBezTo>
                <a:cubicBezTo>
                  <a:pt x="4204360" y="3384019"/>
                  <a:pt x="4196716" y="3416293"/>
                  <a:pt x="4196716" y="3453663"/>
                </a:cubicBezTo>
                <a:cubicBezTo>
                  <a:pt x="4196716" y="3496468"/>
                  <a:pt x="4205209" y="3530610"/>
                  <a:pt x="4222196" y="3556090"/>
                </a:cubicBezTo>
                <a:cubicBezTo>
                  <a:pt x="4239182" y="3581569"/>
                  <a:pt x="4260245" y="3601953"/>
                  <a:pt x="4285385" y="3617240"/>
                </a:cubicBezTo>
                <a:cubicBezTo>
                  <a:pt x="4310524" y="3632528"/>
                  <a:pt x="4338042" y="3644588"/>
                  <a:pt x="4367938" y="3653421"/>
                </a:cubicBezTo>
                <a:cubicBezTo>
                  <a:pt x="4397834" y="3662254"/>
                  <a:pt x="4425351" y="3671596"/>
                  <a:pt x="4450491" y="3681448"/>
                </a:cubicBezTo>
                <a:cubicBezTo>
                  <a:pt x="4475630" y="3691300"/>
                  <a:pt x="4496693" y="3703360"/>
                  <a:pt x="4513680" y="3717629"/>
                </a:cubicBezTo>
                <a:cubicBezTo>
                  <a:pt x="4530666" y="3731897"/>
                  <a:pt x="4539159" y="3752281"/>
                  <a:pt x="4539159" y="3778779"/>
                </a:cubicBezTo>
                <a:cubicBezTo>
                  <a:pt x="4539159" y="3795086"/>
                  <a:pt x="4535422" y="3809525"/>
                  <a:pt x="4527948" y="3822094"/>
                </a:cubicBezTo>
                <a:cubicBezTo>
                  <a:pt x="4520474" y="3834664"/>
                  <a:pt x="4510622" y="3845026"/>
                  <a:pt x="4498392" y="3853179"/>
                </a:cubicBezTo>
                <a:cubicBezTo>
                  <a:pt x="4486162" y="3861333"/>
                  <a:pt x="4472573" y="3867448"/>
                  <a:pt x="4457625" y="3871524"/>
                </a:cubicBezTo>
                <a:cubicBezTo>
                  <a:pt x="4442677" y="3875601"/>
                  <a:pt x="4427729" y="3877639"/>
                  <a:pt x="4412781" y="3877639"/>
                </a:cubicBezTo>
                <a:cubicBezTo>
                  <a:pt x="4384245" y="3877639"/>
                  <a:pt x="4357236" y="3871015"/>
                  <a:pt x="4331757" y="3857765"/>
                </a:cubicBezTo>
                <a:cubicBezTo>
                  <a:pt x="4306278" y="3844516"/>
                  <a:pt x="4285724" y="3826001"/>
                  <a:pt x="4270097" y="3802220"/>
                </a:cubicBezTo>
                <a:lnTo>
                  <a:pt x="4173275" y="3895985"/>
                </a:lnTo>
                <a:cubicBezTo>
                  <a:pt x="4203171" y="3931316"/>
                  <a:pt x="4238842" y="3956456"/>
                  <a:pt x="4280289" y="3971403"/>
                </a:cubicBezTo>
                <a:cubicBezTo>
                  <a:pt x="4321735" y="3986351"/>
                  <a:pt x="4364880" y="3993825"/>
                  <a:pt x="4409724" y="3993825"/>
                </a:cubicBezTo>
                <a:cubicBezTo>
                  <a:pt x="4445055" y="3993825"/>
                  <a:pt x="4478688" y="3989069"/>
                  <a:pt x="4510622" y="3979557"/>
                </a:cubicBezTo>
                <a:cubicBezTo>
                  <a:pt x="4542556" y="3970045"/>
                  <a:pt x="4570583" y="3955776"/>
                  <a:pt x="4594704" y="3936752"/>
                </a:cubicBezTo>
                <a:cubicBezTo>
                  <a:pt x="4618824" y="3917727"/>
                  <a:pt x="4638019" y="3893776"/>
                  <a:pt x="4652288" y="3864900"/>
                </a:cubicBezTo>
                <a:cubicBezTo>
                  <a:pt x="4666556" y="3836023"/>
                  <a:pt x="4673690" y="3802220"/>
                  <a:pt x="4673690" y="3763492"/>
                </a:cubicBezTo>
                <a:cubicBezTo>
                  <a:pt x="4673690" y="3720686"/>
                  <a:pt x="4665197" y="3686374"/>
                  <a:pt x="4648211" y="3660555"/>
                </a:cubicBezTo>
                <a:cubicBezTo>
                  <a:pt x="4631224" y="3634736"/>
                  <a:pt x="4610162" y="3614013"/>
                  <a:pt x="4585022" y="3598385"/>
                </a:cubicBezTo>
                <a:cubicBezTo>
                  <a:pt x="4559882" y="3582758"/>
                  <a:pt x="4532365" y="3570528"/>
                  <a:pt x="4502469" y="3561695"/>
                </a:cubicBezTo>
                <a:cubicBezTo>
                  <a:pt x="4472573" y="3552862"/>
                  <a:pt x="4445055" y="3543690"/>
                  <a:pt x="4419916" y="3534177"/>
                </a:cubicBezTo>
                <a:cubicBezTo>
                  <a:pt x="4394776" y="3524665"/>
                  <a:pt x="4373713" y="3513454"/>
                  <a:pt x="4356727" y="3500545"/>
                </a:cubicBezTo>
                <a:cubicBezTo>
                  <a:pt x="4339741" y="3487635"/>
                  <a:pt x="4331248" y="3468950"/>
                  <a:pt x="4331248" y="3444490"/>
                </a:cubicBezTo>
                <a:cubicBezTo>
                  <a:pt x="4331248" y="3428183"/>
                  <a:pt x="4334645" y="3414085"/>
                  <a:pt x="4341439" y="3402194"/>
                </a:cubicBezTo>
                <a:cubicBezTo>
                  <a:pt x="4348233" y="3390304"/>
                  <a:pt x="4357236" y="3380622"/>
                  <a:pt x="4368447" y="3373148"/>
                </a:cubicBezTo>
                <a:cubicBezTo>
                  <a:pt x="4379658" y="3365674"/>
                  <a:pt x="4392228" y="3360238"/>
                  <a:pt x="4406157" y="3356841"/>
                </a:cubicBezTo>
                <a:cubicBezTo>
                  <a:pt x="4420085" y="3353444"/>
                  <a:pt x="4434523" y="3351745"/>
                  <a:pt x="4449472" y="3351745"/>
                </a:cubicBezTo>
                <a:cubicBezTo>
                  <a:pt x="4474611" y="3351745"/>
                  <a:pt x="4498562" y="3356331"/>
                  <a:pt x="4521324" y="3365504"/>
                </a:cubicBezTo>
                <a:cubicBezTo>
                  <a:pt x="4544085" y="3374677"/>
                  <a:pt x="4562260" y="3389115"/>
                  <a:pt x="4575849" y="3408819"/>
                </a:cubicBezTo>
                <a:lnTo>
                  <a:pt x="4669613" y="3309959"/>
                </a:lnTo>
                <a:cubicBezTo>
                  <a:pt x="4641077" y="3283460"/>
                  <a:pt x="4608973" y="3264436"/>
                  <a:pt x="4573302" y="3252885"/>
                </a:cubicBezTo>
                <a:cubicBezTo>
                  <a:pt x="4537630" y="3241334"/>
                  <a:pt x="4500770" y="3235559"/>
                  <a:pt x="4462721" y="3235559"/>
                </a:cubicBezTo>
                <a:close/>
                <a:moveTo>
                  <a:pt x="3250189" y="3235559"/>
                </a:moveTo>
                <a:cubicBezTo>
                  <a:pt x="3194474" y="3235559"/>
                  <a:pt x="3143345" y="3244562"/>
                  <a:pt x="3096803" y="3262567"/>
                </a:cubicBezTo>
                <a:cubicBezTo>
                  <a:pt x="3050260" y="3280573"/>
                  <a:pt x="3010173" y="3306222"/>
                  <a:pt x="2976540" y="3339515"/>
                </a:cubicBezTo>
                <a:cubicBezTo>
                  <a:pt x="2942907" y="3372808"/>
                  <a:pt x="2916579" y="3413066"/>
                  <a:pt x="2897554" y="3460287"/>
                </a:cubicBezTo>
                <a:cubicBezTo>
                  <a:pt x="2878530" y="3507509"/>
                  <a:pt x="2869017" y="3559996"/>
                  <a:pt x="2869017" y="3617750"/>
                </a:cubicBezTo>
                <a:cubicBezTo>
                  <a:pt x="2869017" y="3674144"/>
                  <a:pt x="2878530" y="3725443"/>
                  <a:pt x="2897554" y="3771645"/>
                </a:cubicBezTo>
                <a:cubicBezTo>
                  <a:pt x="2916579" y="3817848"/>
                  <a:pt x="2942907" y="3857426"/>
                  <a:pt x="2976540" y="3890379"/>
                </a:cubicBezTo>
                <a:cubicBezTo>
                  <a:pt x="3010173" y="3923332"/>
                  <a:pt x="3050260" y="3948812"/>
                  <a:pt x="3096803" y="3966817"/>
                </a:cubicBezTo>
                <a:cubicBezTo>
                  <a:pt x="3143345" y="3984823"/>
                  <a:pt x="3194474" y="3993825"/>
                  <a:pt x="3250189" y="3993825"/>
                </a:cubicBezTo>
                <a:cubicBezTo>
                  <a:pt x="3303186" y="3993825"/>
                  <a:pt x="3353125" y="3983634"/>
                  <a:pt x="3400008" y="3963250"/>
                </a:cubicBezTo>
                <a:cubicBezTo>
                  <a:pt x="3446889" y="3942867"/>
                  <a:pt x="3486637" y="3910253"/>
                  <a:pt x="3519251" y="3865409"/>
                </a:cubicBezTo>
                <a:lnTo>
                  <a:pt x="3413257" y="3789990"/>
                </a:lnTo>
                <a:cubicBezTo>
                  <a:pt x="3389476" y="3820566"/>
                  <a:pt x="3363827" y="3842818"/>
                  <a:pt x="3336309" y="3856746"/>
                </a:cubicBezTo>
                <a:cubicBezTo>
                  <a:pt x="3308791" y="3870675"/>
                  <a:pt x="3280424" y="3877639"/>
                  <a:pt x="3251208" y="3877639"/>
                </a:cubicBezTo>
                <a:cubicBezTo>
                  <a:pt x="3213838" y="3877639"/>
                  <a:pt x="3180035" y="3870845"/>
                  <a:pt x="3149800" y="3857256"/>
                </a:cubicBezTo>
                <a:cubicBezTo>
                  <a:pt x="3119564" y="3843667"/>
                  <a:pt x="3093575" y="3824982"/>
                  <a:pt x="3071833" y="3801201"/>
                </a:cubicBezTo>
                <a:cubicBezTo>
                  <a:pt x="3050091" y="3777420"/>
                  <a:pt x="3033274" y="3749223"/>
                  <a:pt x="3021384" y="3716610"/>
                </a:cubicBezTo>
                <a:cubicBezTo>
                  <a:pt x="3009493" y="3683996"/>
                  <a:pt x="3003549" y="3648325"/>
                  <a:pt x="3003549" y="3609596"/>
                </a:cubicBezTo>
                <a:cubicBezTo>
                  <a:pt x="3003549" y="3573586"/>
                  <a:pt x="3009493" y="3539953"/>
                  <a:pt x="3021384" y="3508698"/>
                </a:cubicBezTo>
                <a:cubicBezTo>
                  <a:pt x="3033274" y="3477443"/>
                  <a:pt x="3050091" y="3450095"/>
                  <a:pt x="3071833" y="3426655"/>
                </a:cubicBezTo>
                <a:cubicBezTo>
                  <a:pt x="3093575" y="3403213"/>
                  <a:pt x="3119564" y="3384868"/>
                  <a:pt x="3149800" y="3371619"/>
                </a:cubicBezTo>
                <a:cubicBezTo>
                  <a:pt x="3180035" y="3358370"/>
                  <a:pt x="3213838" y="3351745"/>
                  <a:pt x="3251208" y="3351745"/>
                </a:cubicBezTo>
                <a:cubicBezTo>
                  <a:pt x="3276348" y="3351745"/>
                  <a:pt x="3301317" y="3356501"/>
                  <a:pt x="3326117" y="3366014"/>
                </a:cubicBezTo>
                <a:cubicBezTo>
                  <a:pt x="3350917" y="3375526"/>
                  <a:pt x="3376566" y="3394550"/>
                  <a:pt x="3403065" y="3423087"/>
                </a:cubicBezTo>
                <a:lnTo>
                  <a:pt x="3502944" y="3349707"/>
                </a:lnTo>
                <a:cubicBezTo>
                  <a:pt x="3466933" y="3308260"/>
                  <a:pt x="3428035" y="3278874"/>
                  <a:pt x="3386249" y="3261548"/>
                </a:cubicBezTo>
                <a:cubicBezTo>
                  <a:pt x="3344462" y="3244222"/>
                  <a:pt x="3299109" y="3235559"/>
                  <a:pt x="3250189" y="3235559"/>
                </a:cubicBezTo>
                <a:close/>
                <a:moveTo>
                  <a:pt x="2402464" y="3235559"/>
                </a:moveTo>
                <a:cubicBezTo>
                  <a:pt x="2346749" y="3235559"/>
                  <a:pt x="2295620" y="3244562"/>
                  <a:pt x="2249078" y="3262567"/>
                </a:cubicBezTo>
                <a:cubicBezTo>
                  <a:pt x="2202536" y="3280573"/>
                  <a:pt x="2162448" y="3306222"/>
                  <a:pt x="2128815" y="3339515"/>
                </a:cubicBezTo>
                <a:cubicBezTo>
                  <a:pt x="2095183" y="3372808"/>
                  <a:pt x="2068854" y="3413066"/>
                  <a:pt x="2049829" y="3460287"/>
                </a:cubicBezTo>
                <a:cubicBezTo>
                  <a:pt x="2030805" y="3507509"/>
                  <a:pt x="2021292" y="3559996"/>
                  <a:pt x="2021292" y="3617750"/>
                </a:cubicBezTo>
                <a:cubicBezTo>
                  <a:pt x="2021292" y="3674144"/>
                  <a:pt x="2030805" y="3725443"/>
                  <a:pt x="2049829" y="3771645"/>
                </a:cubicBezTo>
                <a:cubicBezTo>
                  <a:pt x="2068854" y="3817848"/>
                  <a:pt x="2095183" y="3857426"/>
                  <a:pt x="2128815" y="3890379"/>
                </a:cubicBezTo>
                <a:cubicBezTo>
                  <a:pt x="2162448" y="3923332"/>
                  <a:pt x="2202536" y="3948812"/>
                  <a:pt x="2249078" y="3966817"/>
                </a:cubicBezTo>
                <a:cubicBezTo>
                  <a:pt x="2295620" y="3984823"/>
                  <a:pt x="2346749" y="3993825"/>
                  <a:pt x="2402464" y="3993825"/>
                </a:cubicBezTo>
                <a:cubicBezTo>
                  <a:pt x="2458858" y="3993146"/>
                  <a:pt x="2510496" y="3983464"/>
                  <a:pt x="2557378" y="3964779"/>
                </a:cubicBezTo>
                <a:cubicBezTo>
                  <a:pt x="2604260" y="3946094"/>
                  <a:pt x="2644688" y="3920105"/>
                  <a:pt x="2678660" y="3886812"/>
                </a:cubicBezTo>
                <a:cubicBezTo>
                  <a:pt x="2712633" y="3853519"/>
                  <a:pt x="2739131" y="3813771"/>
                  <a:pt x="2758156" y="3767568"/>
                </a:cubicBezTo>
                <a:cubicBezTo>
                  <a:pt x="2777180" y="3721366"/>
                  <a:pt x="2786693" y="3670067"/>
                  <a:pt x="2786693" y="3613673"/>
                </a:cubicBezTo>
                <a:cubicBezTo>
                  <a:pt x="2786693" y="3555920"/>
                  <a:pt x="2777180" y="3503602"/>
                  <a:pt x="2758156" y="3456720"/>
                </a:cubicBezTo>
                <a:cubicBezTo>
                  <a:pt x="2739131" y="3409838"/>
                  <a:pt x="2712633" y="3369751"/>
                  <a:pt x="2678660" y="3336457"/>
                </a:cubicBezTo>
                <a:cubicBezTo>
                  <a:pt x="2644688" y="3303164"/>
                  <a:pt x="2604260" y="3277855"/>
                  <a:pt x="2557378" y="3260529"/>
                </a:cubicBezTo>
                <a:cubicBezTo>
                  <a:pt x="2510496" y="3243203"/>
                  <a:pt x="2458858" y="3234880"/>
                  <a:pt x="2402464" y="3235559"/>
                </a:cubicBezTo>
                <a:close/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A525B">
              <a:alpha val="9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6000" b="1" dirty="0">
              <a:solidFill>
                <a:srgbClr val="4A525B"/>
              </a:solidFill>
              <a:latin typeface="Avenir Heavy" panose="02000503020000020003" pitchFamily="2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F2F1298-920F-4F4D-B719-EBC3853402F6}"/>
              </a:ext>
            </a:extLst>
          </p:cNvPr>
          <p:cNvGrpSpPr/>
          <p:nvPr/>
        </p:nvGrpSpPr>
        <p:grpSpPr>
          <a:xfrm>
            <a:off x="6096000" y="0"/>
            <a:ext cx="6096000" cy="1744133"/>
            <a:chOff x="6096000" y="0"/>
            <a:chExt cx="6096000" cy="17441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40C72A-9C8C-0348-ADC0-E2A7438C87A9}"/>
                </a:ext>
              </a:extLst>
            </p:cNvPr>
            <p:cNvSpPr/>
            <p:nvPr/>
          </p:nvSpPr>
          <p:spPr>
            <a:xfrm>
              <a:off x="6096000" y="0"/>
              <a:ext cx="6096000" cy="1744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E78F8C-5CE5-BB4B-98B3-C3FA04795AE4}"/>
                </a:ext>
              </a:extLst>
            </p:cNvPr>
            <p:cNvSpPr txBox="1"/>
            <p:nvPr/>
          </p:nvSpPr>
          <p:spPr>
            <a:xfrm>
              <a:off x="7476067" y="622325"/>
              <a:ext cx="44111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Avenir Heavy" panose="02000503020000020003" pitchFamily="2" charset="0"/>
                </a:rPr>
                <a:t>DATA CLEANING</a:t>
              </a:r>
            </a:p>
          </p:txBody>
        </p:sp>
        <p:pic>
          <p:nvPicPr>
            <p:cNvPr id="26" name="Graphic 25" descr="Mop and bucket">
              <a:extLst>
                <a:ext uri="{FF2B5EF4-FFF2-40B4-BE49-F238E27FC236}">
                  <a16:creationId xmlns:a16="http://schemas.microsoft.com/office/drawing/2014/main" id="{414A050F-963A-184B-A931-989B96097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601424" y="518122"/>
              <a:ext cx="707887" cy="70788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407230D-91D6-FD4C-8436-AA37F57B69D5}"/>
              </a:ext>
            </a:extLst>
          </p:cNvPr>
          <p:cNvGrpSpPr/>
          <p:nvPr/>
        </p:nvGrpSpPr>
        <p:grpSpPr>
          <a:xfrm>
            <a:off x="6096000" y="1714500"/>
            <a:ext cx="6096000" cy="1744133"/>
            <a:chOff x="6096000" y="1714500"/>
            <a:chExt cx="6096000" cy="174413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AB124D-1B4D-FE4C-B7A5-10BABF72CAA2}"/>
                </a:ext>
              </a:extLst>
            </p:cNvPr>
            <p:cNvSpPr/>
            <p:nvPr/>
          </p:nvSpPr>
          <p:spPr>
            <a:xfrm>
              <a:off x="6096000" y="1714500"/>
              <a:ext cx="6096000" cy="1744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B7DB8C-2280-7F4E-87B1-5375855E239E}"/>
                </a:ext>
              </a:extLst>
            </p:cNvPr>
            <p:cNvSpPr txBox="1"/>
            <p:nvPr/>
          </p:nvSpPr>
          <p:spPr>
            <a:xfrm>
              <a:off x="7476067" y="2336825"/>
              <a:ext cx="41232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Avenir Heavy" panose="02000503020000020003" pitchFamily="2" charset="0"/>
                </a:rPr>
                <a:t>DATA ANALYSIS</a:t>
              </a:r>
            </a:p>
          </p:txBody>
        </p:sp>
        <p:pic>
          <p:nvPicPr>
            <p:cNvPr id="35" name="Graphic 34" descr="Bar chart">
              <a:extLst>
                <a:ext uri="{FF2B5EF4-FFF2-40B4-BE49-F238E27FC236}">
                  <a16:creationId xmlns:a16="http://schemas.microsoft.com/office/drawing/2014/main" id="{00147CDC-17C9-EB49-BDD5-2ECE3AD50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75994" y="2336825"/>
              <a:ext cx="633317" cy="633317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50F6A4B-86A8-8645-857D-8324A74BCDBB}"/>
              </a:ext>
            </a:extLst>
          </p:cNvPr>
          <p:cNvGrpSpPr/>
          <p:nvPr/>
        </p:nvGrpSpPr>
        <p:grpSpPr>
          <a:xfrm>
            <a:off x="6096000" y="3429000"/>
            <a:ext cx="6096000" cy="1744133"/>
            <a:chOff x="6096000" y="3429000"/>
            <a:chExt cx="6096000" cy="174413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87E68A5-9A48-0F4F-B982-C7505DD1D46A}"/>
                </a:ext>
              </a:extLst>
            </p:cNvPr>
            <p:cNvSpPr/>
            <p:nvPr/>
          </p:nvSpPr>
          <p:spPr>
            <a:xfrm>
              <a:off x="6096000" y="3429000"/>
              <a:ext cx="6096000" cy="1744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1BB40E-653C-F048-A049-423020EC5997}"/>
                </a:ext>
              </a:extLst>
            </p:cNvPr>
            <p:cNvSpPr txBox="1"/>
            <p:nvPr/>
          </p:nvSpPr>
          <p:spPr>
            <a:xfrm>
              <a:off x="7476067" y="4021692"/>
              <a:ext cx="47159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Avenir Heavy" panose="02000503020000020003" pitchFamily="2" charset="0"/>
                </a:rPr>
                <a:t>MODEL BUILDING</a:t>
              </a:r>
            </a:p>
          </p:txBody>
        </p:sp>
        <p:pic>
          <p:nvPicPr>
            <p:cNvPr id="39" name="Graphic 38" descr="Gears">
              <a:extLst>
                <a:ext uri="{FF2B5EF4-FFF2-40B4-BE49-F238E27FC236}">
                  <a16:creationId xmlns:a16="http://schemas.microsoft.com/office/drawing/2014/main" id="{DB9B9B23-E667-0041-8B9E-CEDA6C3B14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1425" y="4021692"/>
              <a:ext cx="707886" cy="70788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BC655C4-6766-FF46-8701-A1077BA8D433}"/>
              </a:ext>
            </a:extLst>
          </p:cNvPr>
          <p:cNvGrpSpPr/>
          <p:nvPr/>
        </p:nvGrpSpPr>
        <p:grpSpPr>
          <a:xfrm>
            <a:off x="6096000" y="5113867"/>
            <a:ext cx="6096000" cy="1744133"/>
            <a:chOff x="6096000" y="5113867"/>
            <a:chExt cx="6096000" cy="174413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378727-6252-154C-8DEF-3C4ED07CE419}"/>
                </a:ext>
              </a:extLst>
            </p:cNvPr>
            <p:cNvSpPr/>
            <p:nvPr/>
          </p:nvSpPr>
          <p:spPr>
            <a:xfrm>
              <a:off x="6096000" y="5113867"/>
              <a:ext cx="6096000" cy="1744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8AE4217-C9B8-B148-9BE8-22E15DB7052F}"/>
                </a:ext>
              </a:extLst>
            </p:cNvPr>
            <p:cNvSpPr txBox="1"/>
            <p:nvPr/>
          </p:nvSpPr>
          <p:spPr>
            <a:xfrm>
              <a:off x="7476067" y="5557422"/>
              <a:ext cx="33697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>
                  <a:latin typeface="Avenir Heavy" panose="02000503020000020003" pitchFamily="2" charset="0"/>
                </a:rPr>
                <a:t>CLUSTERING</a:t>
              </a:r>
            </a:p>
          </p:txBody>
        </p:sp>
        <p:pic>
          <p:nvPicPr>
            <p:cNvPr id="43" name="Graphic 42" descr="Social network">
              <a:extLst>
                <a:ext uri="{FF2B5EF4-FFF2-40B4-BE49-F238E27FC236}">
                  <a16:creationId xmlns:a16="http://schemas.microsoft.com/office/drawing/2014/main" id="{BD6F0FE6-19E0-E740-BE18-CB80A11A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38708" y="5542119"/>
              <a:ext cx="707887" cy="7078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9775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view of a city street&#10;&#10;Description automatically generated">
            <a:extLst>
              <a:ext uri="{FF2B5EF4-FFF2-40B4-BE49-F238E27FC236}">
                <a16:creationId xmlns:a16="http://schemas.microsoft.com/office/drawing/2014/main" id="{F6F62004-7AF2-8F4D-B8DD-65C1CE88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4920" y="-304800"/>
            <a:ext cx="5186387" cy="74675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077707-07C8-344A-8FFC-52810DB01B52}"/>
              </a:ext>
            </a:extLst>
          </p:cNvPr>
          <p:cNvSpPr/>
          <p:nvPr/>
        </p:nvSpPr>
        <p:spPr>
          <a:xfrm>
            <a:off x="4707467" y="0"/>
            <a:ext cx="7484533" cy="6858000"/>
          </a:xfrm>
          <a:prstGeom prst="rect">
            <a:avLst/>
          </a:prstGeom>
          <a:solidFill>
            <a:srgbClr val="4A525B"/>
          </a:solidFill>
          <a:ln>
            <a:noFill/>
          </a:ln>
          <a:effectLst>
            <a:outerShdw blurRad="50800" dist="50800" dir="5400000" sx="101000" sy="101000" algn="ctr" rotWithShape="0">
              <a:srgbClr val="000000">
                <a:alpha val="28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1760A-D544-B14D-9314-0804226232EB}"/>
              </a:ext>
            </a:extLst>
          </p:cNvPr>
          <p:cNvSpPr txBox="1"/>
          <p:nvPr/>
        </p:nvSpPr>
        <p:spPr>
          <a:xfrm>
            <a:off x="-112460" y="1997838"/>
            <a:ext cx="470746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DATA CLEANING PROCESS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214370-3AEE-5846-80A6-BFE2D2B5FD5A}"/>
              </a:ext>
            </a:extLst>
          </p:cNvPr>
          <p:cNvGrpSpPr/>
          <p:nvPr/>
        </p:nvGrpSpPr>
        <p:grpSpPr>
          <a:xfrm>
            <a:off x="5156200" y="84130"/>
            <a:ext cx="7425267" cy="6105002"/>
            <a:chOff x="5156200" y="84130"/>
            <a:chExt cx="7425267" cy="610500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EA6D3D9A-A3D9-A747-84B3-F7E95FC46F43}"/>
                </a:ext>
              </a:extLst>
            </p:cNvPr>
            <p:cNvGrpSpPr/>
            <p:nvPr/>
          </p:nvGrpSpPr>
          <p:grpSpPr>
            <a:xfrm>
              <a:off x="5156200" y="668865"/>
              <a:ext cx="7425267" cy="5520267"/>
              <a:chOff x="5156200" y="668865"/>
              <a:chExt cx="7425267" cy="5520267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9924D4A-020E-064C-8C70-97AF5E4F6887}"/>
                  </a:ext>
                </a:extLst>
              </p:cNvPr>
              <p:cNvSpPr/>
              <p:nvPr/>
            </p:nvSpPr>
            <p:spPr>
              <a:xfrm>
                <a:off x="5156200" y="668865"/>
                <a:ext cx="7035800" cy="55202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3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55087A5-3867-6141-8FE6-7D2FA5D12000}"/>
                  </a:ext>
                </a:extLst>
              </p:cNvPr>
              <p:cNvSpPr txBox="1"/>
              <p:nvPr/>
            </p:nvSpPr>
            <p:spPr>
              <a:xfrm>
                <a:off x="6473321" y="668865"/>
                <a:ext cx="6108146" cy="54579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 1.  LOAN_ID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 2. GENDER (MALE/FEMALE)    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 3.  MARRIED (YES/NO)   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 4.  DEPENDENTS (NUMBER OF DEPENDENTS)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 5.  EDUCATION (GRADUATE / NOT GRADUATE)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 6.  SELF_EMPLOYED (YES / NO)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 7.  APPLICANTINCOME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 8.  COAPPLICANTINCOME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 9.  LOANAMOUNT   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10. LOAN_AMOUNT_TERM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11. CREDIT_HISTORY 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12. PROPERTY_AREA     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solidFill>
                      <a:srgbClr val="000000"/>
                    </a:solidFill>
                    <a:latin typeface="Avenir Heavy" panose="02000503020000020003" pitchFamily="2" charset="0"/>
                  </a:rPr>
                  <a:t>13.  LOAN_STATUS (LOAN APPROVED (Y/N))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A9AF341-AA79-254D-BC1F-8454E77A2DBD}"/>
                  </a:ext>
                </a:extLst>
              </p:cNvPr>
              <p:cNvSpPr/>
              <p:nvPr/>
            </p:nvSpPr>
            <p:spPr>
              <a:xfrm>
                <a:off x="6450461" y="824723"/>
                <a:ext cx="45719" cy="514618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4A525B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83C77C1-16FD-7A43-8A9B-93217CED48C5}"/>
                  </a:ext>
                </a:extLst>
              </p:cNvPr>
              <p:cNvSpPr txBox="1"/>
              <p:nvPr/>
            </p:nvSpPr>
            <p:spPr>
              <a:xfrm rot="16200000">
                <a:off x="4632390" y="2921166"/>
                <a:ext cx="23418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latin typeface="Avenir Heavy" panose="02000503020000020003" pitchFamily="2" charset="0"/>
                  </a:rPr>
                  <a:t>DATA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B9E46C6-C909-5D4F-B580-369B2B504F44}"/>
                </a:ext>
              </a:extLst>
            </p:cNvPr>
            <p:cNvSpPr/>
            <p:nvPr/>
          </p:nvSpPr>
          <p:spPr>
            <a:xfrm>
              <a:off x="7275469" y="84130"/>
              <a:ext cx="502023" cy="4096399"/>
            </a:xfrm>
            <a:prstGeom prst="rect">
              <a:avLst/>
            </a:prstGeom>
            <a:solidFill>
              <a:srgbClr val="4A525B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1A85C35-94F4-EC46-A8E0-13B5B40D67AB}"/>
                </a:ext>
              </a:extLst>
            </p:cNvPr>
            <p:cNvSpPr/>
            <p:nvPr/>
          </p:nvSpPr>
          <p:spPr>
            <a:xfrm>
              <a:off x="10382512" y="2103676"/>
              <a:ext cx="502023" cy="4085455"/>
            </a:xfrm>
            <a:prstGeom prst="rect">
              <a:avLst/>
            </a:prstGeom>
            <a:solidFill>
              <a:srgbClr val="829B97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3A3FBEC-C390-A84C-8A43-526B56048B1B}"/>
                </a:ext>
              </a:extLst>
            </p:cNvPr>
            <p:cNvSpPr/>
            <p:nvPr/>
          </p:nvSpPr>
          <p:spPr>
            <a:xfrm>
              <a:off x="5795034" y="3346337"/>
              <a:ext cx="502023" cy="2842794"/>
            </a:xfrm>
            <a:prstGeom prst="rect">
              <a:avLst/>
            </a:prstGeom>
            <a:solidFill>
              <a:srgbClr val="193B3C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0147D8E-72D0-2648-A111-DC9506644C6C}"/>
                </a:ext>
              </a:extLst>
            </p:cNvPr>
            <p:cNvSpPr/>
            <p:nvPr/>
          </p:nvSpPr>
          <p:spPr>
            <a:xfrm rot="5400000">
              <a:off x="10080460" y="-926597"/>
              <a:ext cx="502023" cy="3721056"/>
            </a:xfrm>
            <a:prstGeom prst="rect">
              <a:avLst/>
            </a:prstGeom>
            <a:solidFill>
              <a:srgbClr val="193B3C">
                <a:alpha val="2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2935B10-8B90-2C4C-9DFA-B755F2D746DD}"/>
              </a:ext>
            </a:extLst>
          </p:cNvPr>
          <p:cNvGrpSpPr/>
          <p:nvPr/>
        </p:nvGrpSpPr>
        <p:grpSpPr>
          <a:xfrm>
            <a:off x="5454571" y="662550"/>
            <a:ext cx="6773477" cy="5526581"/>
            <a:chOff x="5441383" y="665708"/>
            <a:chExt cx="6773477" cy="552658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56CACC2-8D3B-7140-BFD9-5C3AD0331935}"/>
                </a:ext>
              </a:extLst>
            </p:cNvPr>
            <p:cNvGrpSpPr/>
            <p:nvPr/>
          </p:nvGrpSpPr>
          <p:grpSpPr>
            <a:xfrm>
              <a:off x="5441383" y="672022"/>
              <a:ext cx="6773477" cy="5520267"/>
              <a:chOff x="5189995" y="-1575192"/>
              <a:chExt cx="6773477" cy="552026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87F69AB-D0A7-0141-998B-29F0F82CA4C2}"/>
                  </a:ext>
                </a:extLst>
              </p:cNvPr>
              <p:cNvSpPr/>
              <p:nvPr/>
            </p:nvSpPr>
            <p:spPr>
              <a:xfrm>
                <a:off x="5189995" y="-1575192"/>
                <a:ext cx="6773477" cy="55202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50800" dir="5400000" sx="101000" sy="101000" algn="ctr" rotWithShape="0">
                  <a:srgbClr val="000000">
                    <a:alpha val="33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46DE4BB-B29A-D842-9F7E-CC08518155D8}"/>
                  </a:ext>
                </a:extLst>
              </p:cNvPr>
              <p:cNvSpPr txBox="1"/>
              <p:nvPr/>
            </p:nvSpPr>
            <p:spPr>
              <a:xfrm rot="16200000">
                <a:off x="3292599" y="673951"/>
                <a:ext cx="527085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0" b="1" dirty="0">
                    <a:latin typeface="Avenir Heavy" panose="02000503020000020003" pitchFamily="2" charset="0"/>
                  </a:rPr>
                  <a:t>NULL VALUES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01393441-AA53-CE4E-80B2-5E0C85E74D0F}"/>
                  </a:ext>
                </a:extLst>
              </p:cNvPr>
              <p:cNvSpPr/>
              <p:nvPr/>
            </p:nvSpPr>
            <p:spPr>
              <a:xfrm>
                <a:off x="6463626" y="-1388154"/>
                <a:ext cx="45719" cy="514618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4A525B"/>
                  </a:solidFill>
                </a:endParaRPr>
              </a:p>
            </p:txBody>
          </p:sp>
        </p:grpSp>
        <p:pic>
          <p:nvPicPr>
            <p:cNvPr id="30" name="Picture 29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4DC60EB5-2840-534C-AD3C-CA4D681D13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5943" y="1593846"/>
              <a:ext cx="2743200" cy="3670300"/>
            </a:xfrm>
            <a:prstGeom prst="rect">
              <a:avLst/>
            </a:prstGeom>
          </p:spPr>
        </p:pic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7A53258-83C6-BA43-AF22-D9145E3944C6}"/>
                </a:ext>
              </a:extLst>
            </p:cNvPr>
            <p:cNvSpPr/>
            <p:nvPr/>
          </p:nvSpPr>
          <p:spPr>
            <a:xfrm>
              <a:off x="6502171" y="665708"/>
              <a:ext cx="502023" cy="2842794"/>
            </a:xfrm>
            <a:prstGeom prst="rect">
              <a:avLst/>
            </a:prstGeom>
            <a:solidFill>
              <a:srgbClr val="4A525B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561A37-E925-DD43-9E62-2F5917E649DF}"/>
                </a:ext>
              </a:extLst>
            </p:cNvPr>
            <p:cNvSpPr/>
            <p:nvPr/>
          </p:nvSpPr>
          <p:spPr>
            <a:xfrm rot="5400000">
              <a:off x="10542451" y="4332839"/>
              <a:ext cx="502023" cy="2842794"/>
            </a:xfrm>
            <a:prstGeom prst="rect">
              <a:avLst/>
            </a:prstGeom>
            <a:solidFill>
              <a:srgbClr val="829B97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7FF7C4-B4D9-6245-B87B-06ED3580A1B4}"/>
                </a:ext>
              </a:extLst>
            </p:cNvPr>
            <p:cNvSpPr/>
            <p:nvPr/>
          </p:nvSpPr>
          <p:spPr>
            <a:xfrm>
              <a:off x="11036244" y="665708"/>
              <a:ext cx="502023" cy="2085852"/>
            </a:xfrm>
            <a:prstGeom prst="rect">
              <a:avLst/>
            </a:prstGeom>
            <a:solidFill>
              <a:srgbClr val="193B3C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0A8021D-254F-7446-B2AA-3EC1CD41EAD1}"/>
              </a:ext>
            </a:extLst>
          </p:cNvPr>
          <p:cNvGrpSpPr/>
          <p:nvPr/>
        </p:nvGrpSpPr>
        <p:grpSpPr>
          <a:xfrm>
            <a:off x="5811777" y="649038"/>
            <a:ext cx="6394106" cy="5553600"/>
            <a:chOff x="5834637" y="651345"/>
            <a:chExt cx="6394106" cy="555360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1BF6EC9-C697-8A45-8877-D9A6035AA336}"/>
                </a:ext>
              </a:extLst>
            </p:cNvPr>
            <p:cNvGrpSpPr/>
            <p:nvPr/>
          </p:nvGrpSpPr>
          <p:grpSpPr>
            <a:xfrm>
              <a:off x="5834637" y="663024"/>
              <a:ext cx="6394106" cy="5520267"/>
              <a:chOff x="5820754" y="675179"/>
              <a:chExt cx="6394106" cy="5520267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C5D5A410-9418-5948-B8EC-AA9E051638B1}"/>
                  </a:ext>
                </a:extLst>
              </p:cNvPr>
              <p:cNvGrpSpPr/>
              <p:nvPr/>
            </p:nvGrpSpPr>
            <p:grpSpPr>
              <a:xfrm>
                <a:off x="5820754" y="675179"/>
                <a:ext cx="6394106" cy="5520267"/>
                <a:chOff x="5425608" y="-2508363"/>
                <a:chExt cx="6394106" cy="5520267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849AA50-99C4-E748-897F-66BF58700F74}"/>
                    </a:ext>
                  </a:extLst>
                </p:cNvPr>
                <p:cNvSpPr/>
                <p:nvPr/>
              </p:nvSpPr>
              <p:spPr>
                <a:xfrm>
                  <a:off x="5425608" y="-2508363"/>
                  <a:ext cx="6394106" cy="55202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50800" dir="5400000" sx="101000" sy="101000" algn="ctr" rotWithShape="0">
                    <a:srgbClr val="000000">
                      <a:alpha val="33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104085CC-3895-F843-AA4B-3FBCA0F4A6FF}"/>
                    </a:ext>
                  </a:extLst>
                </p:cNvPr>
                <p:cNvSpPr txBox="1"/>
                <p:nvPr/>
              </p:nvSpPr>
              <p:spPr>
                <a:xfrm rot="16200000">
                  <a:off x="4257299" y="-262378"/>
                  <a:ext cx="3812685" cy="101566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6000" b="1" dirty="0">
                      <a:latin typeface="Avenir Heavy" panose="02000503020000020003" pitchFamily="2" charset="0"/>
                    </a:rPr>
                    <a:t>OUTLIERS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221DF3C0-8D8E-EB46-BFFC-4C78EF4F61D7}"/>
                    </a:ext>
                  </a:extLst>
                </p:cNvPr>
                <p:cNvSpPr/>
                <p:nvPr/>
              </p:nvSpPr>
              <p:spPr>
                <a:xfrm>
                  <a:off x="6699286" y="-2321325"/>
                  <a:ext cx="45719" cy="5146187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4A525B"/>
                    </a:solidFill>
                  </a:endParaRPr>
                </a:p>
              </p:txBody>
            </p:sp>
          </p:grpSp>
          <p:pic>
            <p:nvPicPr>
              <p:cNvPr id="41" name="Picture 40" descr="A screenshot of a social media post&#10;&#10;Description automatically generated">
                <a:extLst>
                  <a:ext uri="{FF2B5EF4-FFF2-40B4-BE49-F238E27FC236}">
                    <a16:creationId xmlns:a16="http://schemas.microsoft.com/office/drawing/2014/main" id="{24ED1095-5FA8-8A40-A8F7-3DDF4AF6AF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45990" y="1014573"/>
                <a:ext cx="4351847" cy="4805390"/>
              </a:xfrm>
              <a:prstGeom prst="rect">
                <a:avLst/>
              </a:prstGeom>
            </p:spPr>
          </p:pic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A75872B-B529-9543-BAFB-00FEB4CC6BC0}"/>
                </a:ext>
              </a:extLst>
            </p:cNvPr>
            <p:cNvSpPr/>
            <p:nvPr/>
          </p:nvSpPr>
          <p:spPr>
            <a:xfrm rot="5400000">
              <a:off x="6398452" y="986643"/>
              <a:ext cx="502023" cy="1620818"/>
            </a:xfrm>
            <a:prstGeom prst="rect">
              <a:avLst/>
            </a:prstGeom>
            <a:solidFill>
              <a:srgbClr val="193B3C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7028D25-92AC-504E-85DA-F4541F245812}"/>
                </a:ext>
              </a:extLst>
            </p:cNvPr>
            <p:cNvSpPr/>
            <p:nvPr/>
          </p:nvSpPr>
          <p:spPr>
            <a:xfrm rot="10800000">
              <a:off x="11714531" y="651345"/>
              <a:ext cx="502023" cy="1620818"/>
            </a:xfrm>
            <a:prstGeom prst="rect">
              <a:avLst/>
            </a:prstGeom>
            <a:solidFill>
              <a:srgbClr val="4A525B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91C2BDE-C996-714D-8222-ACA0076D8606}"/>
                </a:ext>
              </a:extLst>
            </p:cNvPr>
            <p:cNvSpPr/>
            <p:nvPr/>
          </p:nvSpPr>
          <p:spPr>
            <a:xfrm rot="10800000">
              <a:off x="6108005" y="4584127"/>
              <a:ext cx="502023" cy="1620818"/>
            </a:xfrm>
            <a:prstGeom prst="rect">
              <a:avLst/>
            </a:prstGeom>
            <a:solidFill>
              <a:srgbClr val="4A525B">
                <a:alpha val="3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4573030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ouse with a sunset in the background&#10;&#10;Description automatically generated">
            <a:extLst>
              <a:ext uri="{FF2B5EF4-FFF2-40B4-BE49-F238E27FC236}">
                <a16:creationId xmlns:a16="http://schemas.microsoft.com/office/drawing/2014/main" id="{0711FE0E-7272-E04C-B286-F62C661A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" y="0"/>
            <a:ext cx="1230765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0032AF-48B7-FA45-8F7D-7A6A847F12D7}"/>
              </a:ext>
            </a:extLst>
          </p:cNvPr>
          <p:cNvSpPr/>
          <p:nvPr/>
        </p:nvSpPr>
        <p:spPr>
          <a:xfrm>
            <a:off x="0" y="0"/>
            <a:ext cx="4080933" cy="6858000"/>
          </a:xfrm>
          <a:prstGeom prst="rect">
            <a:avLst/>
          </a:prstGeom>
          <a:solidFill>
            <a:srgbClr val="4A525B"/>
          </a:solidFill>
          <a:ln>
            <a:noFill/>
          </a:ln>
          <a:effectLst>
            <a:outerShdw blurRad="50800" dist="50800" dir="5400000" sx="101000" sy="101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8A5959-F33D-5149-9AF2-C3238850CF6A}"/>
              </a:ext>
            </a:extLst>
          </p:cNvPr>
          <p:cNvSpPr txBox="1"/>
          <p:nvPr/>
        </p:nvSpPr>
        <p:spPr>
          <a:xfrm>
            <a:off x="536705" y="2507977"/>
            <a:ext cx="27347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Avenir Book" panose="02000503020000020003" pitchFamily="2" charset="0"/>
              </a:rPr>
              <a:t>DATA ANALYSIS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EA2488-6810-6F4D-99C5-C0EF7F7606EE}"/>
              </a:ext>
            </a:extLst>
          </p:cNvPr>
          <p:cNvSpPr txBox="1"/>
          <p:nvPr/>
        </p:nvSpPr>
        <p:spPr>
          <a:xfrm>
            <a:off x="673099" y="5486818"/>
            <a:ext cx="2865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400" dirty="0">
                <a:solidFill>
                  <a:schemeClr val="bg1"/>
                </a:solidFill>
                <a:latin typeface="Avenir Light" panose="020B0402020203020204" pitchFamily="34" charset="77"/>
              </a:rPr>
              <a:t>DREAM HOUSING FINANCE COMPANY </a:t>
            </a:r>
            <a:r>
              <a:rPr lang="en-ID" sz="1400" dirty="0">
                <a:solidFill>
                  <a:schemeClr val="bg1"/>
                </a:solidFill>
                <a:latin typeface="Avenir Black" panose="02000503020000020003" pitchFamily="2" charset="0"/>
              </a:rPr>
              <a:t>HOME LOANS</a:t>
            </a:r>
            <a:r>
              <a:rPr lang="en-ID" sz="1400" dirty="0">
                <a:solidFill>
                  <a:schemeClr val="bg1"/>
                </a:solidFill>
                <a:latin typeface="Avenir Light" panose="020B0402020203020204" pitchFamily="34" charset="77"/>
              </a:rPr>
              <a:t> DATA</a:t>
            </a:r>
            <a:endParaRPr lang="en-US" sz="1400" dirty="0">
              <a:latin typeface="Avenir Light" panose="020B0402020203020204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94A63A-9D95-024A-A586-8C3F11160D1A}"/>
              </a:ext>
            </a:extLst>
          </p:cNvPr>
          <p:cNvSpPr/>
          <p:nvPr/>
        </p:nvSpPr>
        <p:spPr>
          <a:xfrm rot="5400000">
            <a:off x="1215743" y="1744199"/>
            <a:ext cx="129410" cy="1214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A525B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51FDA7-8DE9-334D-8A64-4A2C8E4F7167}"/>
              </a:ext>
            </a:extLst>
          </p:cNvPr>
          <p:cNvGrpSpPr/>
          <p:nvPr/>
        </p:nvGrpSpPr>
        <p:grpSpPr>
          <a:xfrm>
            <a:off x="8108187" y="0"/>
            <a:ext cx="4080933" cy="6858000"/>
            <a:chOff x="8108187" y="0"/>
            <a:chExt cx="4080933" cy="6858000"/>
          </a:xfrm>
          <a:solidFill>
            <a:schemeClr val="bg1">
              <a:alpha val="87000"/>
            </a:schemeClr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7005EE5-4B79-E54F-AFBA-76EEE1A82B31}"/>
                </a:ext>
              </a:extLst>
            </p:cNvPr>
            <p:cNvSpPr/>
            <p:nvPr/>
          </p:nvSpPr>
          <p:spPr>
            <a:xfrm>
              <a:off x="8108187" y="0"/>
              <a:ext cx="4080933" cy="6858000"/>
            </a:xfrm>
            <a:prstGeom prst="rect">
              <a:avLst/>
            </a:prstGeom>
            <a:grpFill/>
            <a:ln>
              <a:noFill/>
            </a:ln>
            <a:effectLst>
              <a:outerShdw sx="1000" sy="1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5C388A4A-A8AF-2A46-8FAE-8151C57CC3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34628688"/>
                </p:ext>
              </p:extLst>
            </p:nvPr>
          </p:nvGraphicFramePr>
          <p:xfrm>
            <a:off x="8378443" y="921571"/>
            <a:ext cx="3540420" cy="50884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FEE5E1-8C28-5948-BE66-66FAF695CB33}"/>
              </a:ext>
            </a:extLst>
          </p:cNvPr>
          <p:cNvSpPr txBox="1"/>
          <p:nvPr/>
        </p:nvSpPr>
        <p:spPr>
          <a:xfrm rot="16200000">
            <a:off x="3352590" y="2921168"/>
            <a:ext cx="54868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LOAN STATUS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AA8C2E-3FBD-2049-B47D-DAC0ECB0F8D7}"/>
              </a:ext>
            </a:extLst>
          </p:cNvPr>
          <p:cNvGrpSpPr/>
          <p:nvPr/>
        </p:nvGrpSpPr>
        <p:grpSpPr>
          <a:xfrm>
            <a:off x="4078052" y="2235200"/>
            <a:ext cx="8111069" cy="4622800"/>
            <a:chOff x="4078052" y="2235200"/>
            <a:chExt cx="8111069" cy="462280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E872F40-D8CE-AE48-87DC-DD0A928E5872}"/>
                </a:ext>
              </a:extLst>
            </p:cNvPr>
            <p:cNvSpPr/>
            <p:nvPr/>
          </p:nvSpPr>
          <p:spPr>
            <a:xfrm>
              <a:off x="4078052" y="2235200"/>
              <a:ext cx="8111069" cy="462280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23" name="Chart 22">
              <a:extLst>
                <a:ext uri="{FF2B5EF4-FFF2-40B4-BE49-F238E27FC236}">
                  <a16:creationId xmlns:a16="http://schemas.microsoft.com/office/drawing/2014/main" id="{AF302D0A-BBBD-FF47-A31C-B6377EB9FD7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2255285"/>
                </p:ext>
              </p:extLst>
            </p:nvPr>
          </p:nvGraphicFramePr>
          <p:xfrm>
            <a:off x="4353484" y="2405269"/>
            <a:ext cx="7414446" cy="42937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DD1B6E7-6E1E-DF46-967F-41928CA16CAF}"/>
              </a:ext>
            </a:extLst>
          </p:cNvPr>
          <p:cNvSpPr txBox="1"/>
          <p:nvPr/>
        </p:nvSpPr>
        <p:spPr>
          <a:xfrm>
            <a:off x="5196679" y="710399"/>
            <a:ext cx="63635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venir Heavy" panose="02000503020000020003" pitchFamily="2" charset="0"/>
              </a:rPr>
              <a:t>CREDIT HISTORY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82F656-1B88-3B46-8D3E-4B14C56618B3}"/>
              </a:ext>
            </a:extLst>
          </p:cNvPr>
          <p:cNvSpPr txBox="1"/>
          <p:nvPr/>
        </p:nvSpPr>
        <p:spPr>
          <a:xfrm>
            <a:off x="4303506" y="5224271"/>
            <a:ext cx="7660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Avenir Heavy" panose="02000503020000020003" pitchFamily="2" charset="0"/>
              </a:rPr>
              <a:t>LOAN AMOUNT TERM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EB6374-C976-9A41-B1D4-4352B4A18C17}"/>
              </a:ext>
            </a:extLst>
          </p:cNvPr>
          <p:cNvSpPr/>
          <p:nvPr/>
        </p:nvSpPr>
        <p:spPr>
          <a:xfrm>
            <a:off x="4052652" y="8835"/>
            <a:ext cx="8111068" cy="4622800"/>
          </a:xfrm>
          <a:prstGeom prst="rect">
            <a:avLst/>
          </a:prstGeom>
          <a:solidFill>
            <a:schemeClr val="bg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4DAED85-389E-B44A-AFAB-B1E524094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26423" y="804136"/>
            <a:ext cx="6363525" cy="2879797"/>
          </a:xfrm>
        </p:spPr>
      </p:pic>
    </p:spTree>
    <p:extLst>
      <p:ext uri="{BB962C8B-B14F-4D97-AF65-F5344CB8AC3E}">
        <p14:creationId xmlns:p14="http://schemas.microsoft.com/office/powerpoint/2010/main" val="43310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07407E-6 L 0.94427 -0.372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14" y="-1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" presetClass="entr" presetSubtype="3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0 L 0.35326 0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56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55352 0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669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0.00013 0.92592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629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96296E-6 L 0.00781 0.70834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35417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2"/>
      <p:bldP spid="20" grpId="3"/>
      <p:bldP spid="20" grpId="4"/>
      <p:bldP spid="24" grpId="3"/>
      <p:bldP spid="24" grpId="5"/>
      <p:bldP spid="24" grpId="6"/>
      <p:bldP spid="17" grpId="0"/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320</Words>
  <Application>Microsoft Macintosh PowerPoint</Application>
  <PresentationFormat>Widescreen</PresentationFormat>
  <Paragraphs>99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Avenir Black</vt:lpstr>
      <vt:lpstr>Avenir Book</vt:lpstr>
      <vt:lpstr>Avenir Heavy</vt:lpstr>
      <vt:lpstr>Avenir Light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CANDY</dc:creator>
  <cp:lastModifiedBy>MICHAEL CANDY</cp:lastModifiedBy>
  <cp:revision>18</cp:revision>
  <dcterms:created xsi:type="dcterms:W3CDTF">2020-06-21T14:52:16Z</dcterms:created>
  <dcterms:modified xsi:type="dcterms:W3CDTF">2020-06-22T12:21:30Z</dcterms:modified>
</cp:coreProperties>
</file>